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6" r:id="rId6"/>
    <p:sldMasterId id="2147483735" r:id="rId7"/>
  </p:sldMasterIdLst>
  <p:notesMasterIdLst>
    <p:notesMasterId r:id="rId42"/>
  </p:notesMasterIdLst>
  <p:sldIdLst>
    <p:sldId id="352" r:id="rId8"/>
    <p:sldId id="387" r:id="rId9"/>
    <p:sldId id="273" r:id="rId10"/>
    <p:sldId id="287" r:id="rId11"/>
    <p:sldId id="286" r:id="rId12"/>
    <p:sldId id="389" r:id="rId13"/>
    <p:sldId id="257" r:id="rId14"/>
    <p:sldId id="386" r:id="rId15"/>
    <p:sldId id="380" r:id="rId16"/>
    <p:sldId id="258" r:id="rId17"/>
    <p:sldId id="379" r:id="rId18"/>
    <p:sldId id="382" r:id="rId19"/>
    <p:sldId id="388" r:id="rId20"/>
    <p:sldId id="283" r:id="rId21"/>
    <p:sldId id="282" r:id="rId22"/>
    <p:sldId id="284" r:id="rId23"/>
    <p:sldId id="279" r:id="rId24"/>
    <p:sldId id="280" r:id="rId25"/>
    <p:sldId id="259" r:id="rId26"/>
    <p:sldId id="256" r:id="rId27"/>
    <p:sldId id="383" r:id="rId28"/>
    <p:sldId id="384" r:id="rId29"/>
    <p:sldId id="385" r:id="rId30"/>
    <p:sldId id="260" r:id="rId31"/>
    <p:sldId id="261" r:id="rId32"/>
    <p:sldId id="262" r:id="rId33"/>
    <p:sldId id="263" r:id="rId34"/>
    <p:sldId id="264" r:id="rId35"/>
    <p:sldId id="265" r:id="rId36"/>
    <p:sldId id="266" r:id="rId37"/>
    <p:sldId id="267" r:id="rId38"/>
    <p:sldId id="268" r:id="rId39"/>
    <p:sldId id="269"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Najera" initials="TN" lastIdx="2" clrIdx="0">
    <p:extLst>
      <p:ext uri="{19B8F6BF-5375-455C-9EA6-DF929625EA0E}">
        <p15:presenceInfo xmlns:p15="http://schemas.microsoft.com/office/powerpoint/2012/main" userId="S::tnajera@childrensdefense.org::3e479057-9759-4708-8bec-ea9227c44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F"/>
    <a:srgbClr val="FFFFFF"/>
    <a:srgbClr val="15A3BC"/>
    <a:srgbClr val="80A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1242" autoAdjust="0"/>
  </p:normalViewPr>
  <p:slideViewPr>
    <p:cSldViewPr snapToGrid="0">
      <p:cViewPr varScale="1">
        <p:scale>
          <a:sx n="51" d="100"/>
          <a:sy n="51" d="100"/>
        </p:scale>
        <p:origin x="15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31F29-0D75-428D-8341-9321B3289086}"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B8584-4F05-4C85-AFAD-84F31D9562F8}" type="slidenum">
              <a:rPr lang="en-US" smtClean="0"/>
              <a:t>‹#›</a:t>
            </a:fld>
            <a:endParaRPr lang="en-US"/>
          </a:p>
        </p:txBody>
      </p:sp>
    </p:spTree>
    <p:extLst>
      <p:ext uri="{BB962C8B-B14F-4D97-AF65-F5344CB8AC3E}">
        <p14:creationId xmlns:p14="http://schemas.microsoft.com/office/powerpoint/2010/main" val="130739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27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g1139f6f8d69_0_1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g1139f6f8d69_0_1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1000"/>
              </a:spcBef>
              <a:spcAft>
                <a:spcPts val="1000"/>
              </a:spcAft>
              <a:buClr>
                <a:schemeClr val="dk1"/>
              </a:buClr>
              <a:buSzPts val="1100"/>
              <a:buFont typeface="Arial"/>
              <a:buNone/>
            </a:pPr>
            <a:r>
              <a:rPr lang="en">
                <a:solidFill>
                  <a:schemeClr val="dk1"/>
                </a:solidFill>
                <a:latin typeface="Source Sans Pro"/>
                <a:ea typeface="Source Sans Pro"/>
                <a:cs typeface="Source Sans Pro"/>
                <a:sym typeface="Source Sans Pro"/>
              </a:rPr>
              <a:t>Transition</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1139f6f8d69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1139f6f8d69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1139f6f8d69_0_1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1139f6f8d69_0_1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1139f6f8d69_0_1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1139f6f8d69_0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1139f6f8d69_0_3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1139f6f8d69_0_3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1a132951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1a132951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Navigate to website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139f6f8d69_0_3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139f6f8d69_0_3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1139f6f8d69_0_4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1139f6f8d69_0_4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13b2267dfd_0_12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13b2267dfd_0_12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Awareness and Trust Building</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Why should they file</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How can they file for free</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Understanding their options</a:t>
            </a:r>
            <a:endParaRPr sz="1200">
              <a:solidFill>
                <a:schemeClr val="dk1"/>
              </a:solidFill>
              <a:latin typeface="Source Sans Pro"/>
              <a:ea typeface="Source Sans Pro"/>
              <a:cs typeface="Source Sans Pro"/>
              <a:sym typeface="Source Sans Pro"/>
            </a:endParaRPr>
          </a:p>
          <a:p>
            <a:pPr marL="457200" lvl="0"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Acquiring Documents and Information</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What documents do they actually need</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Request replacement social security cards</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How to access tax documents</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Adv CTC payments and EIP3</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2020 Adjusted Gross Income</a:t>
            </a:r>
            <a:endParaRPr sz="1200">
              <a:solidFill>
                <a:schemeClr val="dk1"/>
              </a:solidFill>
              <a:latin typeface="Source Sans Pro"/>
              <a:ea typeface="Source Sans Pro"/>
              <a:cs typeface="Source Sans Pro"/>
              <a:sym typeface="Source Sans Pro"/>
            </a:endParaRPr>
          </a:p>
          <a:p>
            <a:pPr marL="457200" lvl="0"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Setting up a GetYourRefund Virtual VITA support site</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ACCESS TO AND ASSISTANCE WITH TECH </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Build trust in service</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Access to technology (tablets or smartphones) and reliable wifi</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Navigating screens </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Help upload pictures of documents</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Well lit, clearn, entire document</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Explain next steps or give take home document</a:t>
            </a:r>
            <a:endParaRPr sz="1200">
              <a:solidFill>
                <a:schemeClr val="dk1"/>
              </a:solidFill>
              <a:latin typeface="Source Sans Pro"/>
              <a:ea typeface="Source Sans Pro"/>
              <a:cs typeface="Source Sans Pro"/>
              <a:sym typeface="Source Sans Pro"/>
            </a:endParaRPr>
          </a:p>
          <a:p>
            <a:pPr marL="457200" lvl="0"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Setting up a File Myself support site</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Building confidence: Let’s give this a try!</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Access to technology (computers or tablets)  and reliable wifi</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Consider time and space needed</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Connect them with support</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File Myself guide</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GYR chat support</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Reassurance and tech support</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Take your time, click next, etc.</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Do not give tax advice -&gt; use chat</a:t>
            </a:r>
            <a:endParaRPr sz="1200">
              <a:solidFill>
                <a:schemeClr val="dk1"/>
              </a:solidFill>
              <a:latin typeface="Source Sans Pro"/>
              <a:ea typeface="Source Sans Pro"/>
              <a:cs typeface="Source Sans Pro"/>
              <a:sym typeface="Source Sans Pro"/>
            </a:endParaRPr>
          </a:p>
          <a:p>
            <a:pPr marL="914400" lvl="1" indent="-304800" algn="l" rtl="0">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Provide other options</a:t>
            </a:r>
            <a:endParaRPr sz="12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1139f6f8d69_0_5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1139f6f8d69_0_5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monthly tax credit payments ended in December. </a:t>
            </a:r>
            <a:r>
              <a:rPr lang="en-US" sz="1200" b="0" i="0" kern="1200" dirty="0">
                <a:solidFill>
                  <a:schemeClr val="tx1"/>
                </a:solidFill>
                <a:effectLst/>
                <a:latin typeface="+mn-lt"/>
                <a:ea typeface="+mn-ea"/>
                <a:cs typeface="+mn-cs"/>
              </a:rPr>
              <a:t>3.7 million more kids are in poverty without the monthly Child Tax Credit, study says</a:t>
            </a:r>
          </a:p>
          <a:p>
            <a:endParaRPr lang="en-US" dirty="0"/>
          </a:p>
          <a:p>
            <a:endParaRPr lang="en-US" dirty="0"/>
          </a:p>
          <a:p>
            <a:endParaRPr lang="en-US" dirty="0"/>
          </a:p>
          <a:p>
            <a:r>
              <a:rPr lang="en-US" dirty="0"/>
              <a:t>The refundable earned income tax credit lifted 265,000 Ohioans out of poverty in 2016 </a:t>
            </a:r>
          </a:p>
          <a:p>
            <a:pPr marL="171450" indent="-171450">
              <a:buFontTx/>
              <a:buChar char="-"/>
            </a:pPr>
            <a:r>
              <a:rPr lang="en-US" dirty="0">
                <a:solidFill>
                  <a:srgbClr val="00263E"/>
                </a:solidFill>
              </a:rPr>
              <a:t>Helps workers build financial security</a:t>
            </a:r>
          </a:p>
          <a:p>
            <a:pPr marL="171450" indent="-171450">
              <a:buFontTx/>
              <a:buChar char="-"/>
            </a:pPr>
            <a:r>
              <a:rPr lang="en-US" dirty="0">
                <a:solidFill>
                  <a:srgbClr val="00263E"/>
                </a:solidFill>
              </a:rPr>
              <a:t>Children have higher birth weights, get better grades in school, and earn more during their lifetime</a:t>
            </a:r>
          </a:p>
        </p:txBody>
      </p:sp>
      <p:sp>
        <p:nvSpPr>
          <p:cNvPr id="4" name="Slide Number Placeholder 3"/>
          <p:cNvSpPr>
            <a:spLocks noGrp="1"/>
          </p:cNvSpPr>
          <p:nvPr>
            <p:ph type="sldNum" sz="quarter" idx="5"/>
          </p:nvPr>
        </p:nvSpPr>
        <p:spPr/>
        <p:txBody>
          <a:bodyPr/>
          <a:lstStyle/>
          <a:p>
            <a:fld id="{2A3FD25F-3153-BF46-862D-8B1D8C803C32}" type="slidenum">
              <a:rPr lang="en-US" smtClean="0"/>
              <a:t>4</a:t>
            </a:fld>
            <a:endParaRPr lang="en-US"/>
          </a:p>
        </p:txBody>
      </p:sp>
    </p:spTree>
    <p:extLst>
      <p:ext uri="{BB962C8B-B14F-4D97-AF65-F5344CB8AC3E}">
        <p14:creationId xmlns:p14="http://schemas.microsoft.com/office/powerpoint/2010/main" val="204508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1139f6f8d69_0_6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1139f6f8d69_0_6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1139f6f8d69_0_7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1139f6f8d69_0_7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FD25F-3153-BF46-862D-8B1D8C803C32}" type="slidenum">
              <a:rPr lang="en-US" smtClean="0"/>
              <a:t>34</a:t>
            </a:fld>
            <a:endParaRPr lang="en-US"/>
          </a:p>
        </p:txBody>
      </p:sp>
    </p:spTree>
    <p:extLst>
      <p:ext uri="{BB962C8B-B14F-4D97-AF65-F5344CB8AC3E}">
        <p14:creationId xmlns:p14="http://schemas.microsoft.com/office/powerpoint/2010/main" val="227901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6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 federal tax credit that can provide money or lower federal taxes. We also have a state EITC – I am focusing today on the federal EITC.</a:t>
            </a:r>
            <a:br>
              <a:rPr lang="en-US" dirty="0">
                <a:solidFill>
                  <a:schemeClr val="tx1"/>
                </a:solidFill>
              </a:rPr>
            </a:br>
            <a:endParaRPr lang="en-US" dirty="0">
              <a:solidFill>
                <a:schemeClr val="tx1"/>
              </a:solidFill>
            </a:endParaRPr>
          </a:p>
        </p:txBody>
      </p:sp>
      <p:sp>
        <p:nvSpPr>
          <p:cNvPr id="4" name="Slide Number Placeholder 3"/>
          <p:cNvSpPr>
            <a:spLocks noGrp="1"/>
          </p:cNvSpPr>
          <p:nvPr>
            <p:ph type="sldNum" sz="quarter" idx="5"/>
          </p:nvPr>
        </p:nvSpPr>
        <p:spPr/>
        <p:txBody>
          <a:bodyPr/>
          <a:lstStyle/>
          <a:p>
            <a:fld id="{2A3FD25F-3153-BF46-862D-8B1D8C803C32}" type="slidenum">
              <a:rPr lang="en-US" smtClean="0"/>
              <a:t>13</a:t>
            </a:fld>
            <a:endParaRPr lang="en-US"/>
          </a:p>
        </p:txBody>
      </p:sp>
    </p:spTree>
    <p:extLst>
      <p:ext uri="{BB962C8B-B14F-4D97-AF65-F5344CB8AC3E}">
        <p14:creationId xmlns:p14="http://schemas.microsoft.com/office/powerpoint/2010/main" val="140198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a:t>
            </a:r>
            <a:r>
              <a:rPr lang="en-US"/>
              <a:t>earn income</a:t>
            </a:r>
            <a:endParaRPr lang="en-US" dirty="0"/>
          </a:p>
        </p:txBody>
      </p:sp>
      <p:sp>
        <p:nvSpPr>
          <p:cNvPr id="4" name="Slide Number Placeholder 3"/>
          <p:cNvSpPr>
            <a:spLocks noGrp="1"/>
          </p:cNvSpPr>
          <p:nvPr>
            <p:ph type="sldNum" sz="quarter" idx="5"/>
          </p:nvPr>
        </p:nvSpPr>
        <p:spPr/>
        <p:txBody>
          <a:bodyPr/>
          <a:lstStyle/>
          <a:p>
            <a:fld id="{2A3FD25F-3153-BF46-862D-8B1D8C803C32}" type="slidenum">
              <a:rPr lang="en-US" smtClean="0"/>
              <a:t>14</a:t>
            </a:fld>
            <a:endParaRPr lang="en-US"/>
          </a:p>
        </p:txBody>
      </p:sp>
    </p:spTree>
    <p:extLst>
      <p:ext uri="{BB962C8B-B14F-4D97-AF65-F5344CB8AC3E}">
        <p14:creationId xmlns:p14="http://schemas.microsoft.com/office/powerpoint/2010/main" val="402330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Stimulus payment – may have already received it – if not, they should get it in the next couple months. If they haven’t filled out their taxes, they should do so by May 17 </a:t>
            </a:r>
          </a:p>
        </p:txBody>
      </p:sp>
      <p:sp>
        <p:nvSpPr>
          <p:cNvPr id="4" name="Slide Number Placeholder 3"/>
          <p:cNvSpPr>
            <a:spLocks noGrp="1"/>
          </p:cNvSpPr>
          <p:nvPr>
            <p:ph type="sldNum" sz="quarter" idx="5"/>
          </p:nvPr>
        </p:nvSpPr>
        <p:spPr/>
        <p:txBody>
          <a:bodyPr/>
          <a:lstStyle/>
          <a:p>
            <a:fld id="{2A3FD25F-3153-BF46-862D-8B1D8C803C32}" type="slidenum">
              <a:rPr lang="en-US" smtClean="0"/>
              <a:t>16</a:t>
            </a:fld>
            <a:endParaRPr lang="en-US"/>
          </a:p>
        </p:txBody>
      </p:sp>
    </p:spTree>
    <p:extLst>
      <p:ext uri="{BB962C8B-B14F-4D97-AF65-F5344CB8AC3E}">
        <p14:creationId xmlns:p14="http://schemas.microsoft.com/office/powerpoint/2010/main" val="223356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FD25F-3153-BF46-862D-8B1D8C803C32}" type="slidenum">
              <a:rPr lang="en-US" smtClean="0"/>
              <a:t>18</a:t>
            </a:fld>
            <a:endParaRPr lang="en-US"/>
          </a:p>
        </p:txBody>
      </p:sp>
    </p:spTree>
    <p:extLst>
      <p:ext uri="{BB962C8B-B14F-4D97-AF65-F5344CB8AC3E}">
        <p14:creationId xmlns:p14="http://schemas.microsoft.com/office/powerpoint/2010/main" val="375473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1139f6f8d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1139f6f8d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IBM Plex Sans"/>
                <a:ea typeface="IBM Plex Sans"/>
                <a:cs typeface="IBM Plex Sans"/>
                <a:sym typeface="IBM Plex Sans"/>
              </a:rPr>
              <a:t>Code for America is a nonprofit organization that partners with government to strengthen the delivery of public services through human-centered technology. In essence we are people-centered problem solvers. Showing that with the mindful use of technology Governmet can work well for everyone</a:t>
            </a:r>
            <a:r>
              <a:rPr lang="en" sz="1300">
                <a:solidFill>
                  <a:schemeClr val="dk1"/>
                </a:solidFill>
                <a:highlight>
                  <a:schemeClr val="lt1"/>
                </a:highlight>
                <a:latin typeface="Proxima Nova"/>
                <a:ea typeface="Proxima Nova"/>
                <a:cs typeface="Proxima Nova"/>
                <a:sym typeface="Proxima Nova"/>
              </a:rPr>
              <a:t> </a:t>
            </a:r>
            <a:r>
              <a:rPr lang="en" sz="1300">
                <a:solidFill>
                  <a:schemeClr val="lt1"/>
                </a:solidFill>
                <a:latin typeface="Proxima Nova"/>
                <a:ea typeface="Proxima Nova"/>
                <a:cs typeface="Proxima Nova"/>
                <a:sym typeface="Proxima Nova"/>
              </a:rPr>
              <a:t> In</a:t>
            </a:r>
            <a:endParaRPr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1139f6f8d69_0_1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1139f6f8d69_0_1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I jump into what type of assistance is most valuable, I want to discuss what free filing services are available at GetYourRefund this year and how those services operate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full page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4827" y="1286934"/>
            <a:ext cx="12395200" cy="3915833"/>
          </a:xfrm>
          <a:prstGeom prst="rect">
            <a:avLst/>
          </a:prstGeom>
        </p:spPr>
        <p:txBody>
          <a:bodyPr vert="horz"/>
          <a:lstStyle>
            <a:lvl1pPr>
              <a:defRPr>
                <a:latin typeface="Arial"/>
                <a:cs typeface="Arial"/>
              </a:defRPr>
            </a:lvl1pPr>
          </a:lstStyle>
          <a:p>
            <a:endParaRPr lang="en-US"/>
          </a:p>
        </p:txBody>
      </p:sp>
      <p:sp>
        <p:nvSpPr>
          <p:cNvPr id="7" name="Text Placeholder 7"/>
          <p:cNvSpPr>
            <a:spLocks noGrp="1"/>
          </p:cNvSpPr>
          <p:nvPr>
            <p:ph type="body" sz="quarter" idx="12" hasCustomPrompt="1"/>
          </p:nvPr>
        </p:nvSpPr>
        <p:spPr>
          <a:xfrm>
            <a:off x="632885" y="5430944"/>
            <a:ext cx="6208183" cy="448309"/>
          </a:xfrm>
          <a:prstGeom prst="rect">
            <a:avLst/>
          </a:prstGeom>
        </p:spPr>
        <p:txBody>
          <a:bodyPr vert="horz"/>
          <a:lstStyle>
            <a:lvl1pPr marL="0" indent="0">
              <a:buNone/>
              <a:defRPr sz="3733" b="1" baseline="0">
                <a:latin typeface="Arial"/>
                <a:cs typeface="Arial"/>
              </a:defRPr>
            </a:lvl1pPr>
          </a:lstStyle>
          <a:p>
            <a:pPr lvl="0"/>
            <a:r>
              <a:rPr lang="en-US"/>
              <a:t>Name</a:t>
            </a:r>
          </a:p>
        </p:txBody>
      </p:sp>
      <p:sp>
        <p:nvSpPr>
          <p:cNvPr id="8" name="Text Placeholder 7"/>
          <p:cNvSpPr>
            <a:spLocks noGrp="1"/>
          </p:cNvSpPr>
          <p:nvPr>
            <p:ph type="body" sz="quarter" idx="13" hasCustomPrompt="1"/>
          </p:nvPr>
        </p:nvSpPr>
        <p:spPr>
          <a:xfrm>
            <a:off x="632885" y="6082453"/>
            <a:ext cx="6208183" cy="609600"/>
          </a:xfrm>
          <a:prstGeom prst="rect">
            <a:avLst/>
          </a:prstGeom>
        </p:spPr>
        <p:txBody>
          <a:bodyPr vert="horz"/>
          <a:lstStyle>
            <a:lvl1pPr marL="0" indent="0">
              <a:buNone/>
              <a:defRPr sz="2400" b="0" baseline="0">
                <a:latin typeface="Arial"/>
                <a:cs typeface="Arial"/>
              </a:defRPr>
            </a:lvl1pPr>
          </a:lstStyle>
          <a:p>
            <a:pPr lvl="0"/>
            <a:r>
              <a:rPr lang="en-US"/>
              <a:t>Title</a:t>
            </a:r>
          </a:p>
        </p:txBody>
      </p:sp>
      <p:sp>
        <p:nvSpPr>
          <p:cNvPr id="10" name="Subtitle 2"/>
          <p:cNvSpPr>
            <a:spLocks noGrp="1"/>
          </p:cNvSpPr>
          <p:nvPr>
            <p:ph type="subTitle" idx="1" hasCustomPrompt="1"/>
          </p:nvPr>
        </p:nvSpPr>
        <p:spPr>
          <a:xfrm>
            <a:off x="667065" y="136363"/>
            <a:ext cx="11137980" cy="1015104"/>
          </a:xfrm>
          <a:prstGeom prst="rect">
            <a:avLst/>
          </a:prstGeom>
          <a:effectLst>
            <a:outerShdw blurRad="50800" dist="38100" dir="2700000" algn="tl" rotWithShape="0">
              <a:prstClr val="black">
                <a:alpha val="40000"/>
              </a:prstClr>
            </a:outerShdw>
          </a:effectLst>
        </p:spPr>
        <p:txBody>
          <a:bodyPr/>
          <a:lstStyle>
            <a:lvl1pPr marL="0" indent="0" algn="l">
              <a:buNone/>
              <a:defRPr sz="4267" b="1"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US"/>
              <a:t>Headline Arial Bold 32 </a:t>
            </a:r>
            <a:r>
              <a:rPr lang="en-US" err="1"/>
              <a:t>pts</a:t>
            </a:r>
            <a:r>
              <a:rPr lang="en-US"/>
              <a:t> or smaller</a:t>
            </a:r>
          </a:p>
        </p:txBody>
      </p:sp>
    </p:spTree>
    <p:extLst>
      <p:ext uri="{BB962C8B-B14F-4D97-AF65-F5344CB8AC3E}">
        <p14:creationId xmlns:p14="http://schemas.microsoft.com/office/powerpoint/2010/main" val="373099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AA47-BA87-416E-84E6-27C408915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0A0EF-8A71-4F1D-9350-D860B6C70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35A987-9E8B-400B-903F-E895398E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E8F54-B8ED-4BAF-8E04-2DE9D2C9250D}"/>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6" name="Footer Placeholder 5">
            <a:extLst>
              <a:ext uri="{FF2B5EF4-FFF2-40B4-BE49-F238E27FC236}">
                <a16:creationId xmlns:a16="http://schemas.microsoft.com/office/drawing/2014/main" id="{E712765C-D9A0-4EA2-8DE9-ACEDA82D6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16E69-7D35-4142-99B9-CF77DD9D54CB}"/>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128473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7F40-F0F5-4583-9525-D5EE89C5C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8461D-0F5A-4B4A-9039-B216937AA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D705F3-F0BB-4A72-9986-526CD6139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9F930B-0B84-434D-9315-0982E7166DC7}"/>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6" name="Footer Placeholder 5">
            <a:extLst>
              <a:ext uri="{FF2B5EF4-FFF2-40B4-BE49-F238E27FC236}">
                <a16:creationId xmlns:a16="http://schemas.microsoft.com/office/drawing/2014/main" id="{5AB5143B-F7CF-40F4-81B2-B8C53BAC9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6DBF8-08E8-496B-8D3B-A04FB3E128EC}"/>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323678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D36E-D85E-4E61-9794-B578F32895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87381-0F0A-44E4-AF4B-5E7AC48602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FCEBE-E705-4AB1-B39B-BC7971B413EF}"/>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5" name="Footer Placeholder 4">
            <a:extLst>
              <a:ext uri="{FF2B5EF4-FFF2-40B4-BE49-F238E27FC236}">
                <a16:creationId xmlns:a16="http://schemas.microsoft.com/office/drawing/2014/main" id="{0E498BE8-6E29-4E79-88BF-229C2D06D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E5F7E-256E-47A8-ABD2-48F10746AC7B}"/>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304310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DC33F-A5B9-4561-8D08-9054EC0741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91026-62D4-482A-AC42-837587A43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C9E57-5CB2-46A7-A9D9-AC4EF30A9BC3}"/>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5" name="Footer Placeholder 4">
            <a:extLst>
              <a:ext uri="{FF2B5EF4-FFF2-40B4-BE49-F238E27FC236}">
                <a16:creationId xmlns:a16="http://schemas.microsoft.com/office/drawing/2014/main" id="{792AB843-585A-4FEC-87D1-583B30E87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FC300-9E88-4413-A0E9-A7225B3EE613}"/>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253575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fA title and tagline 2">
  <p:cSld name="CfA title and tagline 2">
    <p:bg>
      <p:bgPr>
        <a:solidFill>
          <a:srgbClr val="2B1A78"/>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2546484" y="4430700"/>
            <a:ext cx="6921200" cy="9368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We’re people-centered problem solvers</a:t>
            </a:r>
            <a:endParaRPr sz="2400">
              <a:solidFill>
                <a:srgbClr val="FFFFFF"/>
              </a:solidFill>
              <a:latin typeface="Source Sans Pro"/>
              <a:ea typeface="Source Sans Pro"/>
              <a:cs typeface="Source Sans Pro"/>
              <a:sym typeface="Source Sans Pro"/>
            </a:endParaRPr>
          </a:p>
          <a:p>
            <a:pPr marL="0" lvl="0" indent="0" algn="ctr" rtl="0">
              <a:lnSpc>
                <a:spcPct val="115000"/>
              </a:lnSpc>
              <a:spcBef>
                <a:spcPts val="400"/>
              </a:spcBef>
              <a:spcAft>
                <a:spcPts val="0"/>
              </a:spcAft>
              <a:buNone/>
            </a:pPr>
            <a:r>
              <a:rPr lang="en" sz="2400">
                <a:solidFill>
                  <a:srgbClr val="FFFFFF"/>
                </a:solidFill>
                <a:latin typeface="Source Sans Pro"/>
                <a:ea typeface="Source Sans Pro"/>
                <a:cs typeface="Source Sans Pro"/>
                <a:sym typeface="Source Sans Pro"/>
              </a:rPr>
              <a:t>Showing that with the mindful use of technology</a:t>
            </a:r>
            <a:endParaRPr sz="2400">
              <a:solidFill>
                <a:srgbClr val="FFFFFF"/>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Government can work well for </a:t>
            </a:r>
            <a:r>
              <a:rPr lang="en" sz="2400" i="1">
                <a:solidFill>
                  <a:srgbClr val="FFFFFF"/>
                </a:solidFill>
                <a:latin typeface="Source Sans Pro"/>
                <a:ea typeface="Source Sans Pro"/>
                <a:cs typeface="Source Sans Pro"/>
                <a:sym typeface="Source Sans Pro"/>
              </a:rPr>
              <a:t>everyone </a:t>
            </a:r>
            <a:endParaRPr sz="2400">
              <a:solidFill>
                <a:srgbClr val="FFFFFF"/>
              </a:solidFill>
              <a:latin typeface="Source Sans Pro"/>
              <a:ea typeface="Source Sans Pro"/>
              <a:cs typeface="Source Sans Pro"/>
              <a:sym typeface="Source Sans Pro"/>
            </a:endParaRPr>
          </a:p>
        </p:txBody>
      </p:sp>
      <p:pic>
        <p:nvPicPr>
          <p:cNvPr id="52" name="Google Shape;52;p13"/>
          <p:cNvPicPr preferRelativeResize="0"/>
          <p:nvPr/>
        </p:nvPicPr>
        <p:blipFill rotWithShape="1">
          <a:blip r:embed="rId2">
            <a:alphaModFix/>
          </a:blip>
          <a:srcRect l="9125" t="20081" r="10547" b="17399"/>
          <a:stretch/>
        </p:blipFill>
        <p:spPr>
          <a:xfrm>
            <a:off x="3423417" y="1913767"/>
            <a:ext cx="5167335" cy="1916301"/>
          </a:xfrm>
          <a:prstGeom prst="rect">
            <a:avLst/>
          </a:prstGeom>
          <a:noFill/>
          <a:ln>
            <a:noFill/>
          </a:ln>
        </p:spPr>
      </p:pic>
    </p:spTree>
    <p:extLst>
      <p:ext uri="{BB962C8B-B14F-4D97-AF65-F5344CB8AC3E}">
        <p14:creationId xmlns:p14="http://schemas.microsoft.com/office/powerpoint/2010/main" val="2284952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2">
  <p:cSld name="Main point 2">
    <p:bg>
      <p:bgPr>
        <a:solidFill>
          <a:srgbClr val="5650BE"/>
        </a:solidFill>
        <a:effectLst/>
      </p:bgPr>
    </p:bg>
    <p:spTree>
      <p:nvGrpSpPr>
        <p:cNvPr id="1" name="Shape 186"/>
        <p:cNvGrpSpPr/>
        <p:nvPr/>
      </p:nvGrpSpPr>
      <p:grpSpPr>
        <a:xfrm>
          <a:off x="0" y="0"/>
          <a:ext cx="0" cy="0"/>
          <a:chOff x="0" y="0"/>
          <a:chExt cx="0" cy="0"/>
        </a:xfrm>
      </p:grpSpPr>
      <p:pic>
        <p:nvPicPr>
          <p:cNvPr id="187" name="Google Shape;187;p39"/>
          <p:cNvPicPr preferRelativeResize="0"/>
          <p:nvPr/>
        </p:nvPicPr>
        <p:blipFill>
          <a:blip r:embed="rId2">
            <a:alphaModFix/>
          </a:blip>
          <a:stretch>
            <a:fillRect/>
          </a:stretch>
        </p:blipFill>
        <p:spPr>
          <a:xfrm>
            <a:off x="230051" y="224301"/>
            <a:ext cx="11731900" cy="6409401"/>
          </a:xfrm>
          <a:prstGeom prst="rect">
            <a:avLst/>
          </a:prstGeom>
          <a:noFill/>
          <a:ln>
            <a:noFill/>
          </a:ln>
        </p:spPr>
      </p:pic>
      <p:pic>
        <p:nvPicPr>
          <p:cNvPr id="188" name="Google Shape;188;p39"/>
          <p:cNvPicPr preferRelativeResize="0"/>
          <p:nvPr/>
        </p:nvPicPr>
        <p:blipFill rotWithShape="1">
          <a:blip r:embed="rId3">
            <a:alphaModFix/>
          </a:blip>
          <a:srcRect l="9125" t="20081" r="10547" b="17399"/>
          <a:stretch/>
        </p:blipFill>
        <p:spPr>
          <a:xfrm>
            <a:off x="10809935" y="6145495"/>
            <a:ext cx="958668" cy="355524"/>
          </a:xfrm>
          <a:prstGeom prst="rect">
            <a:avLst/>
          </a:prstGeom>
          <a:noFill/>
          <a:ln>
            <a:noFill/>
          </a:ln>
        </p:spPr>
      </p:pic>
      <p:sp>
        <p:nvSpPr>
          <p:cNvPr id="189" name="Google Shape;189;p39"/>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Tree>
    <p:extLst>
      <p:ext uri="{BB962C8B-B14F-4D97-AF65-F5344CB8AC3E}">
        <p14:creationId xmlns:p14="http://schemas.microsoft.com/office/powerpoint/2010/main" val="349208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background sand blobs">
  <p:cSld name="blank background sand blobs">
    <p:bg>
      <p:bgPr>
        <a:solidFill>
          <a:srgbClr val="F0DCD2"/>
        </a:solidFill>
        <a:effectLst/>
      </p:bgPr>
    </p:bg>
    <p:spTree>
      <p:nvGrpSpPr>
        <p:cNvPr id="1" name="Shape 1653"/>
        <p:cNvGrpSpPr/>
        <p:nvPr/>
      </p:nvGrpSpPr>
      <p:grpSpPr>
        <a:xfrm>
          <a:off x="0" y="0"/>
          <a:ext cx="0" cy="0"/>
          <a:chOff x="0" y="0"/>
          <a:chExt cx="0" cy="0"/>
        </a:xfrm>
      </p:grpSpPr>
      <p:pic>
        <p:nvPicPr>
          <p:cNvPr id="1654" name="Google Shape;1654;p255"/>
          <p:cNvPicPr preferRelativeResize="0"/>
          <p:nvPr/>
        </p:nvPicPr>
        <p:blipFill rotWithShape="1">
          <a:blip r:embed="rId2">
            <a:alphaModFix amt="83000"/>
          </a:blip>
          <a:srcRect l="20031" t="17067"/>
          <a:stretch/>
        </p:blipFill>
        <p:spPr>
          <a:xfrm rot="10800000">
            <a:off x="9794165" y="3578400"/>
            <a:ext cx="2401568" cy="3294600"/>
          </a:xfrm>
          <a:prstGeom prst="rect">
            <a:avLst/>
          </a:prstGeom>
          <a:noFill/>
          <a:ln>
            <a:noFill/>
          </a:ln>
        </p:spPr>
      </p:pic>
      <p:pic>
        <p:nvPicPr>
          <p:cNvPr id="1655" name="Google Shape;1655;p255"/>
          <p:cNvPicPr preferRelativeResize="0"/>
          <p:nvPr/>
        </p:nvPicPr>
        <p:blipFill rotWithShape="1">
          <a:blip r:embed="rId2">
            <a:alphaModFix amt="81000"/>
          </a:blip>
          <a:srcRect l="24219" t="5223" b="8717"/>
          <a:stretch/>
        </p:blipFill>
        <p:spPr>
          <a:xfrm>
            <a:off x="1" y="1"/>
            <a:ext cx="6044935" cy="6858001"/>
          </a:xfrm>
          <a:prstGeom prst="rect">
            <a:avLst/>
          </a:prstGeom>
          <a:noFill/>
          <a:ln>
            <a:noFill/>
          </a:ln>
        </p:spPr>
      </p:pic>
      <p:pic>
        <p:nvPicPr>
          <p:cNvPr id="1656" name="Google Shape;1656;p255"/>
          <p:cNvPicPr preferRelativeResize="0"/>
          <p:nvPr/>
        </p:nvPicPr>
        <p:blipFill rotWithShape="1">
          <a:blip r:embed="rId3">
            <a:alphaModFix/>
          </a:blip>
          <a:srcRect l="9884" t="21623" r="10718" b="19264"/>
          <a:stretch/>
        </p:blipFill>
        <p:spPr>
          <a:xfrm>
            <a:off x="10809934" y="6153234"/>
            <a:ext cx="958668" cy="340033"/>
          </a:xfrm>
          <a:prstGeom prst="rect">
            <a:avLst/>
          </a:prstGeom>
          <a:noFill/>
          <a:ln>
            <a:noFill/>
          </a:ln>
        </p:spPr>
      </p:pic>
    </p:spTree>
    <p:extLst>
      <p:ext uri="{BB962C8B-B14F-4D97-AF65-F5344CB8AC3E}">
        <p14:creationId xmlns:p14="http://schemas.microsoft.com/office/powerpoint/2010/main" val="3602370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190"/>
        <p:cNvGrpSpPr/>
        <p:nvPr/>
      </p:nvGrpSpPr>
      <p:grpSpPr>
        <a:xfrm>
          <a:off x="0" y="0"/>
          <a:ext cx="0" cy="0"/>
          <a:chOff x="0" y="0"/>
          <a:chExt cx="0" cy="0"/>
        </a:xfrm>
      </p:grpSpPr>
      <p:sp>
        <p:nvSpPr>
          <p:cNvPr id="191" name="Google Shape;191;p40"/>
          <p:cNvSpPr/>
          <p:nvPr/>
        </p:nvSpPr>
        <p:spPr>
          <a:xfrm>
            <a:off x="6096000" y="-167"/>
            <a:ext cx="6096000" cy="6858000"/>
          </a:xfrm>
          <a:prstGeom prst="rect">
            <a:avLst/>
          </a:prstGeom>
          <a:solidFill>
            <a:srgbClr val="F5F0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40"/>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3" name="Google Shape;193;p40"/>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94" name="Google Shape;194;p40"/>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pic>
        <p:nvPicPr>
          <p:cNvPr id="195" name="Google Shape;195;p40"/>
          <p:cNvPicPr preferRelativeResize="0"/>
          <p:nvPr/>
        </p:nvPicPr>
        <p:blipFill rotWithShape="1">
          <a:blip r:embed="rId2">
            <a:alphaModFix/>
          </a:blip>
          <a:srcRect l="9884" t="21623" r="10718" b="19264"/>
          <a:stretch/>
        </p:blipFill>
        <p:spPr>
          <a:xfrm>
            <a:off x="10809934" y="6153234"/>
            <a:ext cx="958668" cy="340033"/>
          </a:xfrm>
          <a:prstGeom prst="rect">
            <a:avLst/>
          </a:prstGeom>
          <a:noFill/>
          <a:ln>
            <a:noFill/>
          </a:ln>
        </p:spPr>
      </p:pic>
    </p:spTree>
    <p:extLst>
      <p:ext uri="{BB962C8B-B14F-4D97-AF65-F5344CB8AC3E}">
        <p14:creationId xmlns:p14="http://schemas.microsoft.com/office/powerpoint/2010/main" val="2156529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4">
  <p:cSld name="Title and body 4">
    <p:spTree>
      <p:nvGrpSpPr>
        <p:cNvPr id="1" name="Shape 434"/>
        <p:cNvGrpSpPr/>
        <p:nvPr/>
      </p:nvGrpSpPr>
      <p:grpSpPr>
        <a:xfrm>
          <a:off x="0" y="0"/>
          <a:ext cx="0" cy="0"/>
          <a:chOff x="0" y="0"/>
          <a:chExt cx="0" cy="0"/>
        </a:xfrm>
      </p:grpSpPr>
      <p:sp>
        <p:nvSpPr>
          <p:cNvPr id="435" name="Google Shape;435;p85"/>
          <p:cNvSpPr txBox="1">
            <a:spLocks noGrp="1"/>
          </p:cNvSpPr>
          <p:nvPr>
            <p:ph type="title"/>
          </p:nvPr>
        </p:nvSpPr>
        <p:spPr>
          <a:xfrm>
            <a:off x="415600" y="129967"/>
            <a:ext cx="11360800" cy="122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39EDD"/>
              </a:buClr>
              <a:buSzPts val="3600"/>
              <a:buFont typeface="Proxima Nova"/>
              <a:buNone/>
              <a:defRPr sz="4800" b="1">
                <a:solidFill>
                  <a:srgbClr val="339EDD"/>
                </a:solidFill>
                <a:latin typeface="Proxima Nova"/>
                <a:ea typeface="Proxima Nova"/>
                <a:cs typeface="Proxima Nova"/>
                <a:sym typeface="Proxima Nova"/>
              </a:defRPr>
            </a:lvl1pPr>
            <a:lvl2pPr lvl="1" rtl="0">
              <a:spcBef>
                <a:spcPts val="0"/>
              </a:spcBef>
              <a:spcAft>
                <a:spcPts val="0"/>
              </a:spcAft>
              <a:buClr>
                <a:srgbClr val="339EDD"/>
              </a:buClr>
              <a:buSzPts val="3600"/>
              <a:buNone/>
              <a:defRPr sz="4800" b="1">
                <a:solidFill>
                  <a:srgbClr val="339EDD"/>
                </a:solidFill>
              </a:defRPr>
            </a:lvl2pPr>
            <a:lvl3pPr lvl="2" rtl="0">
              <a:spcBef>
                <a:spcPts val="0"/>
              </a:spcBef>
              <a:spcAft>
                <a:spcPts val="0"/>
              </a:spcAft>
              <a:buClr>
                <a:srgbClr val="339EDD"/>
              </a:buClr>
              <a:buSzPts val="3600"/>
              <a:buNone/>
              <a:defRPr sz="4800" b="1">
                <a:solidFill>
                  <a:srgbClr val="339EDD"/>
                </a:solidFill>
              </a:defRPr>
            </a:lvl3pPr>
            <a:lvl4pPr lvl="3" rtl="0">
              <a:spcBef>
                <a:spcPts val="0"/>
              </a:spcBef>
              <a:spcAft>
                <a:spcPts val="0"/>
              </a:spcAft>
              <a:buClr>
                <a:srgbClr val="339EDD"/>
              </a:buClr>
              <a:buSzPts val="3600"/>
              <a:buNone/>
              <a:defRPr sz="4800" b="1">
                <a:solidFill>
                  <a:srgbClr val="339EDD"/>
                </a:solidFill>
              </a:defRPr>
            </a:lvl4pPr>
            <a:lvl5pPr lvl="4" rtl="0">
              <a:spcBef>
                <a:spcPts val="0"/>
              </a:spcBef>
              <a:spcAft>
                <a:spcPts val="0"/>
              </a:spcAft>
              <a:buClr>
                <a:srgbClr val="339EDD"/>
              </a:buClr>
              <a:buSzPts val="3600"/>
              <a:buNone/>
              <a:defRPr sz="4800" b="1">
                <a:solidFill>
                  <a:srgbClr val="339EDD"/>
                </a:solidFill>
              </a:defRPr>
            </a:lvl5pPr>
            <a:lvl6pPr lvl="5" rtl="0">
              <a:spcBef>
                <a:spcPts val="0"/>
              </a:spcBef>
              <a:spcAft>
                <a:spcPts val="0"/>
              </a:spcAft>
              <a:buClr>
                <a:srgbClr val="339EDD"/>
              </a:buClr>
              <a:buSzPts val="3600"/>
              <a:buNone/>
              <a:defRPr sz="4800" b="1">
                <a:solidFill>
                  <a:srgbClr val="339EDD"/>
                </a:solidFill>
              </a:defRPr>
            </a:lvl6pPr>
            <a:lvl7pPr lvl="6" rtl="0">
              <a:spcBef>
                <a:spcPts val="0"/>
              </a:spcBef>
              <a:spcAft>
                <a:spcPts val="0"/>
              </a:spcAft>
              <a:buClr>
                <a:srgbClr val="339EDD"/>
              </a:buClr>
              <a:buSzPts val="3600"/>
              <a:buNone/>
              <a:defRPr sz="4800" b="1">
                <a:solidFill>
                  <a:srgbClr val="339EDD"/>
                </a:solidFill>
              </a:defRPr>
            </a:lvl7pPr>
            <a:lvl8pPr lvl="7" rtl="0">
              <a:spcBef>
                <a:spcPts val="0"/>
              </a:spcBef>
              <a:spcAft>
                <a:spcPts val="0"/>
              </a:spcAft>
              <a:buClr>
                <a:srgbClr val="339EDD"/>
              </a:buClr>
              <a:buSzPts val="3600"/>
              <a:buNone/>
              <a:defRPr sz="4800" b="1">
                <a:solidFill>
                  <a:srgbClr val="339EDD"/>
                </a:solidFill>
              </a:defRPr>
            </a:lvl8pPr>
            <a:lvl9pPr lvl="8" rtl="0">
              <a:spcBef>
                <a:spcPts val="0"/>
              </a:spcBef>
              <a:spcAft>
                <a:spcPts val="0"/>
              </a:spcAft>
              <a:buClr>
                <a:srgbClr val="339EDD"/>
              </a:buClr>
              <a:buSzPts val="3600"/>
              <a:buNone/>
              <a:defRPr sz="4800" b="1">
                <a:solidFill>
                  <a:srgbClr val="339EDD"/>
                </a:solidFill>
              </a:defRPr>
            </a:lvl9pPr>
          </a:lstStyle>
          <a:p>
            <a:endParaRPr/>
          </a:p>
        </p:txBody>
      </p:sp>
      <p:sp>
        <p:nvSpPr>
          <p:cNvPr id="436" name="Google Shape;436;p8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507987" rtl="0">
              <a:spcBef>
                <a:spcPts val="0"/>
              </a:spcBef>
              <a:spcAft>
                <a:spcPts val="0"/>
              </a:spcAft>
              <a:buClr>
                <a:srgbClr val="000000"/>
              </a:buClr>
              <a:buSzPts val="2400"/>
              <a:buFont typeface="Proxima Nova"/>
              <a:buChar char="➔"/>
              <a:defRPr>
                <a:solidFill>
                  <a:srgbClr val="000000"/>
                </a:solidFill>
                <a:latin typeface="Proxima Nova"/>
                <a:ea typeface="Proxima Nova"/>
                <a:cs typeface="Proxima Nova"/>
                <a:sym typeface="Proxima Nova"/>
              </a:defRPr>
            </a:lvl1pPr>
            <a:lvl2pPr marL="1219170" lvl="1" indent="-474121" rtl="0">
              <a:spcBef>
                <a:spcPts val="2133"/>
              </a:spcBef>
              <a:spcAft>
                <a:spcPts val="0"/>
              </a:spcAft>
              <a:buClr>
                <a:srgbClr val="000000"/>
              </a:buClr>
              <a:buSzPts val="2000"/>
              <a:buFont typeface="Proxima Nova"/>
              <a:buChar char="◆"/>
              <a:defRPr>
                <a:solidFill>
                  <a:srgbClr val="000000"/>
                </a:solidFill>
                <a:latin typeface="Proxima Nova"/>
                <a:ea typeface="Proxima Nova"/>
                <a:cs typeface="Proxima Nova"/>
                <a:sym typeface="Proxima Nova"/>
              </a:defRPr>
            </a:lvl2pPr>
            <a:lvl3pPr marL="1828754" lvl="2" indent="-457189" rtl="0">
              <a:spcBef>
                <a:spcPts val="2133"/>
              </a:spcBef>
              <a:spcAft>
                <a:spcPts val="0"/>
              </a:spcAft>
              <a:buClr>
                <a:srgbClr val="000000"/>
              </a:buClr>
              <a:buSzPts val="1800"/>
              <a:buFont typeface="Proxima Nova"/>
              <a:buChar char="●"/>
              <a:defRPr>
                <a:solidFill>
                  <a:srgbClr val="000000"/>
                </a:solidFill>
                <a:latin typeface="Proxima Nova"/>
                <a:ea typeface="Proxima Nova"/>
                <a:cs typeface="Proxima Nova"/>
                <a:sym typeface="Proxima Nova"/>
              </a:defRPr>
            </a:lvl3pPr>
            <a:lvl4pPr marL="2438339" lvl="3" indent="-457189" rtl="0">
              <a:spcBef>
                <a:spcPts val="2133"/>
              </a:spcBef>
              <a:spcAft>
                <a:spcPts val="0"/>
              </a:spcAft>
              <a:buClr>
                <a:srgbClr val="000000"/>
              </a:buClr>
              <a:buSzPts val="1800"/>
              <a:buFont typeface="Proxima Nova"/>
              <a:buChar char="○"/>
              <a:defRPr>
                <a:solidFill>
                  <a:srgbClr val="000000"/>
                </a:solidFill>
                <a:latin typeface="Proxima Nova"/>
                <a:ea typeface="Proxima Nova"/>
                <a:cs typeface="Proxima Nova"/>
                <a:sym typeface="Proxima Nova"/>
              </a:defRPr>
            </a:lvl4pPr>
            <a:lvl5pPr marL="3047924" lvl="4" indent="-457189" rtl="0">
              <a:spcBef>
                <a:spcPts val="2133"/>
              </a:spcBef>
              <a:spcAft>
                <a:spcPts val="0"/>
              </a:spcAft>
              <a:buClr>
                <a:srgbClr val="000000"/>
              </a:buClr>
              <a:buSzPts val="1800"/>
              <a:buFont typeface="Proxima Nova"/>
              <a:buChar char="◆"/>
              <a:defRPr>
                <a:solidFill>
                  <a:srgbClr val="000000"/>
                </a:solidFill>
                <a:latin typeface="Proxima Nova"/>
                <a:ea typeface="Proxima Nova"/>
                <a:cs typeface="Proxima Nova"/>
                <a:sym typeface="Proxima Nova"/>
              </a:defRPr>
            </a:lvl5pPr>
            <a:lvl6pPr marL="3657509" lvl="5" indent="-457189" rtl="0">
              <a:spcBef>
                <a:spcPts val="2133"/>
              </a:spcBef>
              <a:spcAft>
                <a:spcPts val="0"/>
              </a:spcAft>
              <a:buClr>
                <a:srgbClr val="000000"/>
              </a:buClr>
              <a:buSzPts val="1800"/>
              <a:buFont typeface="Proxima Nova"/>
              <a:buChar char="●"/>
              <a:defRPr>
                <a:solidFill>
                  <a:srgbClr val="000000"/>
                </a:solidFill>
                <a:latin typeface="Proxima Nova"/>
                <a:ea typeface="Proxima Nova"/>
                <a:cs typeface="Proxima Nova"/>
                <a:sym typeface="Proxima Nova"/>
              </a:defRPr>
            </a:lvl6pPr>
            <a:lvl7pPr marL="4267093" lvl="6" indent="-457189" rtl="0">
              <a:spcBef>
                <a:spcPts val="2133"/>
              </a:spcBef>
              <a:spcAft>
                <a:spcPts val="0"/>
              </a:spcAft>
              <a:buClr>
                <a:srgbClr val="000000"/>
              </a:buClr>
              <a:buSzPts val="1800"/>
              <a:buFont typeface="Proxima Nova"/>
              <a:buChar char="○"/>
              <a:defRPr>
                <a:solidFill>
                  <a:srgbClr val="000000"/>
                </a:solidFill>
                <a:latin typeface="Proxima Nova"/>
                <a:ea typeface="Proxima Nova"/>
                <a:cs typeface="Proxima Nova"/>
                <a:sym typeface="Proxima Nova"/>
              </a:defRPr>
            </a:lvl7pPr>
            <a:lvl8pPr marL="4876678" lvl="7" indent="-457189" rtl="0">
              <a:spcBef>
                <a:spcPts val="2133"/>
              </a:spcBef>
              <a:spcAft>
                <a:spcPts val="0"/>
              </a:spcAft>
              <a:buClr>
                <a:srgbClr val="000000"/>
              </a:buClr>
              <a:buSzPts val="1800"/>
              <a:buFont typeface="Proxima Nova"/>
              <a:buChar char="◆"/>
              <a:defRPr>
                <a:solidFill>
                  <a:srgbClr val="000000"/>
                </a:solidFill>
                <a:latin typeface="Proxima Nova"/>
                <a:ea typeface="Proxima Nova"/>
                <a:cs typeface="Proxima Nova"/>
                <a:sym typeface="Proxima Nova"/>
              </a:defRPr>
            </a:lvl8pPr>
            <a:lvl9pPr marL="5486263" lvl="8" indent="-457189" rtl="0">
              <a:spcBef>
                <a:spcPts val="2133"/>
              </a:spcBef>
              <a:spcAft>
                <a:spcPts val="2133"/>
              </a:spcAft>
              <a:buClr>
                <a:srgbClr val="000000"/>
              </a:buClr>
              <a:buSzPts val="1800"/>
              <a:buFont typeface="Proxima Nova"/>
              <a:buChar char="●"/>
              <a:defRPr>
                <a:solidFill>
                  <a:srgbClr val="000000"/>
                </a:solidFill>
                <a:latin typeface="Proxima Nova"/>
                <a:ea typeface="Proxima Nova"/>
                <a:cs typeface="Proxima Nova"/>
                <a:sym typeface="Proxima Nova"/>
              </a:defRPr>
            </a:lvl9pPr>
          </a:lstStyle>
          <a:p>
            <a:endParaRPr/>
          </a:p>
        </p:txBody>
      </p:sp>
      <p:pic>
        <p:nvPicPr>
          <p:cNvPr id="437" name="Google Shape;437;p85" descr="CfA_logo_lg.png"/>
          <p:cNvPicPr preferRelativeResize="0"/>
          <p:nvPr/>
        </p:nvPicPr>
        <p:blipFill>
          <a:blip r:embed="rId2">
            <a:alphaModFix/>
          </a:blip>
          <a:stretch>
            <a:fillRect/>
          </a:stretch>
        </p:blipFill>
        <p:spPr>
          <a:xfrm>
            <a:off x="10885601" y="6218933"/>
            <a:ext cx="1057735" cy="424499"/>
          </a:xfrm>
          <a:prstGeom prst="rect">
            <a:avLst/>
          </a:prstGeom>
          <a:noFill/>
          <a:ln>
            <a:noFill/>
          </a:ln>
        </p:spPr>
      </p:pic>
      <p:sp>
        <p:nvSpPr>
          <p:cNvPr id="438" name="Google Shape;438;p85"/>
          <p:cNvSpPr txBox="1">
            <a:spLocks noGrp="1"/>
          </p:cNvSpPr>
          <p:nvPr>
            <p:ph type="subTitle" idx="2"/>
          </p:nvPr>
        </p:nvSpPr>
        <p:spPr>
          <a:xfrm>
            <a:off x="4489500" y="6304097"/>
            <a:ext cx="6312000" cy="471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333" b="1">
                <a:solidFill>
                  <a:srgbClr val="FFFFFF"/>
                </a:solidFill>
                <a:highlight>
                  <a:srgbClr val="CF1B41"/>
                </a:highlight>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39" name="Google Shape;439;p85"/>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
        <p:nvSpPr>
          <p:cNvPr id="440" name="Google Shape;440;p85"/>
          <p:cNvSpPr txBox="1">
            <a:spLocks noGrp="1"/>
          </p:cNvSpPr>
          <p:nvPr>
            <p:ph type="sldNum" idx="3"/>
          </p:nvPr>
        </p:nvSpPr>
        <p:spPr>
          <a:xfrm>
            <a:off x="12" y="6333135"/>
            <a:ext cx="731600" cy="524800"/>
          </a:xfrm>
          <a:prstGeom prst="rect">
            <a:avLst/>
          </a:prstGeom>
          <a:noFill/>
          <a:ln>
            <a:noFill/>
          </a:ln>
        </p:spPr>
        <p:txBody>
          <a:bodyPr spcFirstLastPara="1" wrap="square" lIns="91425" tIns="91425" rIns="91425" bIns="91425" anchor="t" anchorCtr="0">
            <a:noAutofit/>
          </a:bodyPr>
          <a:lstStyle>
            <a:lvl1pPr lvl="0" rtl="0">
              <a:buNone/>
              <a:defRPr sz="1333">
                <a:solidFill>
                  <a:srgbClr val="434343"/>
                </a:solidFill>
                <a:latin typeface="IBM Plex Sans"/>
                <a:ea typeface="IBM Plex Sans"/>
                <a:cs typeface="IBM Plex Sans"/>
                <a:sym typeface="IBM Plex Sans"/>
              </a:defRPr>
            </a:lvl1pPr>
            <a:lvl2pPr lvl="1" rtl="0">
              <a:buNone/>
              <a:defRPr sz="1333">
                <a:solidFill>
                  <a:srgbClr val="434343"/>
                </a:solidFill>
                <a:latin typeface="IBM Plex Sans"/>
                <a:ea typeface="IBM Plex Sans"/>
                <a:cs typeface="IBM Plex Sans"/>
                <a:sym typeface="IBM Plex Sans"/>
              </a:defRPr>
            </a:lvl2pPr>
            <a:lvl3pPr lvl="2" rtl="0">
              <a:buNone/>
              <a:defRPr sz="1333">
                <a:solidFill>
                  <a:srgbClr val="434343"/>
                </a:solidFill>
                <a:latin typeface="IBM Plex Sans"/>
                <a:ea typeface="IBM Plex Sans"/>
                <a:cs typeface="IBM Plex Sans"/>
                <a:sym typeface="IBM Plex Sans"/>
              </a:defRPr>
            </a:lvl3pPr>
            <a:lvl4pPr lvl="3" rtl="0">
              <a:buNone/>
              <a:defRPr sz="1333">
                <a:solidFill>
                  <a:srgbClr val="434343"/>
                </a:solidFill>
                <a:latin typeface="IBM Plex Sans"/>
                <a:ea typeface="IBM Plex Sans"/>
                <a:cs typeface="IBM Plex Sans"/>
                <a:sym typeface="IBM Plex Sans"/>
              </a:defRPr>
            </a:lvl4pPr>
            <a:lvl5pPr lvl="4" rtl="0">
              <a:buNone/>
              <a:defRPr sz="1333">
                <a:solidFill>
                  <a:srgbClr val="434343"/>
                </a:solidFill>
                <a:latin typeface="IBM Plex Sans"/>
                <a:ea typeface="IBM Plex Sans"/>
                <a:cs typeface="IBM Plex Sans"/>
                <a:sym typeface="IBM Plex Sans"/>
              </a:defRPr>
            </a:lvl5pPr>
            <a:lvl6pPr lvl="5" rtl="0">
              <a:buNone/>
              <a:defRPr sz="1333">
                <a:solidFill>
                  <a:srgbClr val="434343"/>
                </a:solidFill>
                <a:latin typeface="IBM Plex Sans"/>
                <a:ea typeface="IBM Plex Sans"/>
                <a:cs typeface="IBM Plex Sans"/>
                <a:sym typeface="IBM Plex Sans"/>
              </a:defRPr>
            </a:lvl6pPr>
            <a:lvl7pPr lvl="6" rtl="0">
              <a:buNone/>
              <a:defRPr sz="1333">
                <a:solidFill>
                  <a:srgbClr val="434343"/>
                </a:solidFill>
                <a:latin typeface="IBM Plex Sans"/>
                <a:ea typeface="IBM Plex Sans"/>
                <a:cs typeface="IBM Plex Sans"/>
                <a:sym typeface="IBM Plex Sans"/>
              </a:defRPr>
            </a:lvl7pPr>
            <a:lvl8pPr lvl="7" rtl="0">
              <a:buNone/>
              <a:defRPr sz="1333">
                <a:solidFill>
                  <a:srgbClr val="434343"/>
                </a:solidFill>
                <a:latin typeface="IBM Plex Sans"/>
                <a:ea typeface="IBM Plex Sans"/>
                <a:cs typeface="IBM Plex Sans"/>
                <a:sym typeface="IBM Plex Sans"/>
              </a:defRPr>
            </a:lvl8pPr>
            <a:lvl9pPr lvl="8" rtl="0">
              <a:buNone/>
              <a:defRPr sz="1333">
                <a:solidFill>
                  <a:srgbClr val="434343"/>
                </a:solidFill>
                <a:latin typeface="IBM Plex Sans"/>
                <a:ea typeface="IBM Plex Sans"/>
                <a:cs typeface="IBM Plex Sans"/>
                <a:sym typeface="IBM Plex Sans"/>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85292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spTree>
      <p:nvGrpSpPr>
        <p:cNvPr id="1" name="Shape 729"/>
        <p:cNvGrpSpPr/>
        <p:nvPr/>
      </p:nvGrpSpPr>
      <p:grpSpPr>
        <a:xfrm>
          <a:off x="0" y="0"/>
          <a:ext cx="0" cy="0"/>
          <a:chOff x="0" y="0"/>
          <a:chExt cx="0" cy="0"/>
        </a:xfrm>
      </p:grpSpPr>
      <p:sp>
        <p:nvSpPr>
          <p:cNvPr id="730" name="Google Shape;730;p149"/>
          <p:cNvSpPr/>
          <p:nvPr/>
        </p:nvSpPr>
        <p:spPr>
          <a:xfrm>
            <a:off x="0" y="-167"/>
            <a:ext cx="6096000" cy="6858000"/>
          </a:xfrm>
          <a:prstGeom prst="rect">
            <a:avLst/>
          </a:prstGeom>
          <a:solidFill>
            <a:srgbClr val="F7EDE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31" name="Google Shape;731;p149"/>
          <p:cNvPicPr preferRelativeResize="0"/>
          <p:nvPr/>
        </p:nvPicPr>
        <p:blipFill rotWithShape="1">
          <a:blip r:embed="rId2">
            <a:alphaModFix/>
          </a:blip>
          <a:srcRect l="9884" t="21623" r="10718" b="19264"/>
          <a:stretch/>
        </p:blipFill>
        <p:spPr>
          <a:xfrm>
            <a:off x="10809934" y="6153234"/>
            <a:ext cx="958668" cy="340033"/>
          </a:xfrm>
          <a:prstGeom prst="rect">
            <a:avLst/>
          </a:prstGeom>
          <a:noFill/>
          <a:ln>
            <a:noFill/>
          </a:ln>
        </p:spPr>
      </p:pic>
      <p:sp>
        <p:nvSpPr>
          <p:cNvPr id="732" name="Google Shape;732;p149"/>
          <p:cNvSpPr txBox="1">
            <a:spLocks noGrp="1"/>
          </p:cNvSpPr>
          <p:nvPr>
            <p:ph type="title"/>
          </p:nvPr>
        </p:nvSpPr>
        <p:spPr>
          <a:xfrm>
            <a:off x="64472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600"/>
              <a:buNone/>
              <a:defRPr sz="4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33" name="Google Shape;733;p149"/>
          <p:cNvSpPr txBox="1">
            <a:spLocks noGrp="1"/>
          </p:cNvSpPr>
          <p:nvPr>
            <p:ph type="subTitle" idx="1"/>
          </p:nvPr>
        </p:nvSpPr>
        <p:spPr>
          <a:xfrm>
            <a:off x="64472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734" name="Google Shape;734;p149"/>
          <p:cNvSpPr txBox="1">
            <a:spLocks noGrp="1"/>
          </p:cNvSpPr>
          <p:nvPr>
            <p:ph type="body" idx="2"/>
          </p:nvPr>
        </p:nvSpPr>
        <p:spPr>
          <a:xfrm>
            <a:off x="490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34184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with photo">
  <p:cSld name="Cover with photo">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0" y="0"/>
            <a:ext cx="6096000" cy="6858000"/>
          </a:xfrm>
          <a:prstGeom prst="rect">
            <a:avLst/>
          </a:prstGeom>
          <a:solidFill>
            <a:schemeClr val="lt1"/>
          </a:solid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Char char="•"/>
              <a:defRPr sz="4267" b="0" i="0" u="none" strike="noStrike" cap="none">
                <a:solidFill>
                  <a:schemeClr val="dk1"/>
                </a:solidFill>
                <a:latin typeface="Arial"/>
                <a:ea typeface="Arial"/>
                <a:cs typeface="Arial"/>
                <a:sym typeface="Arial"/>
              </a:defRPr>
            </a:lvl1pPr>
            <a:lvl2pPr marR="0" lvl="1"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ctrTitle"/>
          </p:nvPr>
        </p:nvSpPr>
        <p:spPr>
          <a:xfrm>
            <a:off x="6471498" y="180130"/>
            <a:ext cx="5855969" cy="377549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5867" b="1" i="0" u="none" strike="noStrike" cap="none">
                <a:solidFill>
                  <a:schemeClr val="lt1"/>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13" name="Google Shape;13;p2"/>
          <p:cNvSpPr txBox="1">
            <a:spLocks noGrp="1"/>
          </p:cNvSpPr>
          <p:nvPr>
            <p:ph type="body" idx="1"/>
          </p:nvPr>
        </p:nvSpPr>
        <p:spPr>
          <a:xfrm>
            <a:off x="6471498" y="3982721"/>
            <a:ext cx="4704503" cy="948267"/>
          </a:xfrm>
          <a:prstGeom prst="rect">
            <a:avLst/>
          </a:prstGeom>
          <a:noFill/>
          <a:ln>
            <a:noFill/>
          </a:ln>
        </p:spPr>
        <p:txBody>
          <a:bodyPr spcFirstLastPara="1" wrap="square" lIns="91425" tIns="45700" rIns="91425" bIns="45700" anchor="t" anchorCtr="0">
            <a:noAutofit/>
          </a:bodyPr>
          <a:lstStyle>
            <a:lvl1pPr marL="609585" marR="0" lvl="0" indent="-304792" algn="l" rtl="0">
              <a:spcBef>
                <a:spcPts val="48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5171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p:cSld name="Section">
    <p:bg>
      <p:bgPr>
        <a:solidFill>
          <a:srgbClr val="00A175"/>
        </a:solidFill>
        <a:effectLst/>
      </p:bgPr>
    </p:bg>
    <p:spTree>
      <p:nvGrpSpPr>
        <p:cNvPr id="1" name="Shape 496"/>
        <p:cNvGrpSpPr/>
        <p:nvPr/>
      </p:nvGrpSpPr>
      <p:grpSpPr>
        <a:xfrm>
          <a:off x="0" y="0"/>
          <a:ext cx="0" cy="0"/>
          <a:chOff x="0" y="0"/>
          <a:chExt cx="0" cy="0"/>
        </a:xfrm>
      </p:grpSpPr>
      <p:sp>
        <p:nvSpPr>
          <p:cNvPr id="497" name="Google Shape;497;p101"/>
          <p:cNvSpPr txBox="1">
            <a:spLocks noGrp="1"/>
          </p:cNvSpPr>
          <p:nvPr>
            <p:ph type="ctrTitle"/>
          </p:nvPr>
        </p:nvSpPr>
        <p:spPr>
          <a:xfrm>
            <a:off x="415600" y="729600"/>
            <a:ext cx="11360800" cy="5398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4800"/>
              <a:buFont typeface="IBM Plex Sans"/>
              <a:buNone/>
              <a:defRPr sz="6400" b="1">
                <a:solidFill>
                  <a:srgbClr val="FFFFFF"/>
                </a:solidFill>
                <a:latin typeface="IBM Plex Sans"/>
                <a:ea typeface="IBM Plex Sans"/>
                <a:cs typeface="IBM Plex Sans"/>
                <a:sym typeface="IBM Plex Sans"/>
              </a:defRPr>
            </a:lvl1pPr>
            <a:lvl2pPr lvl="1" rtl="0">
              <a:spcBef>
                <a:spcPts val="0"/>
              </a:spcBef>
              <a:spcAft>
                <a:spcPts val="0"/>
              </a:spcAft>
              <a:buClr>
                <a:srgbClr val="FFFFFF"/>
              </a:buClr>
              <a:buSzPts val="6000"/>
              <a:buNone/>
              <a:defRPr sz="8000" b="1">
                <a:solidFill>
                  <a:srgbClr val="FFFFFF"/>
                </a:solidFill>
              </a:defRPr>
            </a:lvl2pPr>
            <a:lvl3pPr lvl="2" rtl="0">
              <a:spcBef>
                <a:spcPts val="0"/>
              </a:spcBef>
              <a:spcAft>
                <a:spcPts val="0"/>
              </a:spcAft>
              <a:buClr>
                <a:srgbClr val="FFFFFF"/>
              </a:buClr>
              <a:buSzPts val="6000"/>
              <a:buNone/>
              <a:defRPr sz="8000" b="1">
                <a:solidFill>
                  <a:srgbClr val="FFFFFF"/>
                </a:solidFill>
              </a:defRPr>
            </a:lvl3pPr>
            <a:lvl4pPr lvl="3" rtl="0">
              <a:spcBef>
                <a:spcPts val="0"/>
              </a:spcBef>
              <a:spcAft>
                <a:spcPts val="0"/>
              </a:spcAft>
              <a:buClr>
                <a:srgbClr val="FFFFFF"/>
              </a:buClr>
              <a:buSzPts val="6000"/>
              <a:buNone/>
              <a:defRPr sz="8000" b="1">
                <a:solidFill>
                  <a:srgbClr val="FFFFFF"/>
                </a:solidFill>
              </a:defRPr>
            </a:lvl4pPr>
            <a:lvl5pPr lvl="4" rtl="0">
              <a:spcBef>
                <a:spcPts val="0"/>
              </a:spcBef>
              <a:spcAft>
                <a:spcPts val="0"/>
              </a:spcAft>
              <a:buClr>
                <a:srgbClr val="FFFFFF"/>
              </a:buClr>
              <a:buSzPts val="6000"/>
              <a:buNone/>
              <a:defRPr sz="8000" b="1">
                <a:solidFill>
                  <a:srgbClr val="FFFFFF"/>
                </a:solidFill>
              </a:defRPr>
            </a:lvl5pPr>
            <a:lvl6pPr lvl="5" rtl="0">
              <a:spcBef>
                <a:spcPts val="0"/>
              </a:spcBef>
              <a:spcAft>
                <a:spcPts val="0"/>
              </a:spcAft>
              <a:buClr>
                <a:srgbClr val="FFFFFF"/>
              </a:buClr>
              <a:buSzPts val="6000"/>
              <a:buNone/>
              <a:defRPr sz="8000" b="1">
                <a:solidFill>
                  <a:srgbClr val="FFFFFF"/>
                </a:solidFill>
              </a:defRPr>
            </a:lvl6pPr>
            <a:lvl7pPr lvl="6" rtl="0">
              <a:spcBef>
                <a:spcPts val="0"/>
              </a:spcBef>
              <a:spcAft>
                <a:spcPts val="0"/>
              </a:spcAft>
              <a:buClr>
                <a:srgbClr val="FFFFFF"/>
              </a:buClr>
              <a:buSzPts val="6000"/>
              <a:buNone/>
              <a:defRPr sz="8000" b="1">
                <a:solidFill>
                  <a:srgbClr val="FFFFFF"/>
                </a:solidFill>
              </a:defRPr>
            </a:lvl7pPr>
            <a:lvl8pPr lvl="7" rtl="0">
              <a:spcBef>
                <a:spcPts val="0"/>
              </a:spcBef>
              <a:spcAft>
                <a:spcPts val="0"/>
              </a:spcAft>
              <a:buClr>
                <a:srgbClr val="FFFFFF"/>
              </a:buClr>
              <a:buSzPts val="6000"/>
              <a:buNone/>
              <a:defRPr sz="8000" b="1">
                <a:solidFill>
                  <a:srgbClr val="FFFFFF"/>
                </a:solidFill>
              </a:defRPr>
            </a:lvl8pPr>
            <a:lvl9pPr lvl="8" rtl="0">
              <a:spcBef>
                <a:spcPts val="0"/>
              </a:spcBef>
              <a:spcAft>
                <a:spcPts val="0"/>
              </a:spcAft>
              <a:buClr>
                <a:srgbClr val="FFFFFF"/>
              </a:buClr>
              <a:buSzPts val="6000"/>
              <a:buNone/>
              <a:defRPr sz="8000" b="1">
                <a:solidFill>
                  <a:srgbClr val="FFFFFF"/>
                </a:solidFill>
              </a:defRPr>
            </a:lvl9pPr>
          </a:lstStyle>
          <a:p>
            <a:endParaRPr/>
          </a:p>
        </p:txBody>
      </p:sp>
      <p:pic>
        <p:nvPicPr>
          <p:cNvPr id="498" name="Google Shape;498;p101" descr="CfA_logo_reverse_lg.png"/>
          <p:cNvPicPr preferRelativeResize="0"/>
          <p:nvPr/>
        </p:nvPicPr>
        <p:blipFill>
          <a:blip r:embed="rId2">
            <a:alphaModFix/>
          </a:blip>
          <a:stretch>
            <a:fillRect/>
          </a:stretch>
        </p:blipFill>
        <p:spPr>
          <a:xfrm>
            <a:off x="10885067" y="6220334"/>
            <a:ext cx="1057735" cy="424857"/>
          </a:xfrm>
          <a:prstGeom prst="rect">
            <a:avLst/>
          </a:prstGeom>
          <a:noFill/>
          <a:ln>
            <a:noFill/>
          </a:ln>
        </p:spPr>
      </p:pic>
    </p:spTree>
    <p:extLst>
      <p:ext uri="{BB962C8B-B14F-4D97-AF65-F5344CB8AC3E}">
        <p14:creationId xmlns:p14="http://schemas.microsoft.com/office/powerpoint/2010/main" val="1769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297BA8-1F1A-1446-834F-CA020D8BA03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195447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97BA8-1F1A-1446-834F-CA020D8BA03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3465564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297BA8-1F1A-1446-834F-CA020D8BA03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308655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297BA8-1F1A-1446-834F-CA020D8BA033}"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1180767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97BA8-1F1A-1446-834F-CA020D8BA033}"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425357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97BA8-1F1A-1446-834F-CA020D8BA033}"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1875196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97BA8-1F1A-1446-834F-CA020D8BA033}"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765129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297BA8-1F1A-1446-834F-CA020D8BA033}"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647675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297BA8-1F1A-1446-834F-CA020D8BA033}"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399647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D335-F8D2-4CF5-8057-E7B9C0E2F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4DC1B8-D2B6-4F77-BB8D-8B43B48AD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1E3087-4923-49BB-8A91-D2D6EF9E8F92}"/>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5" name="Footer Placeholder 4">
            <a:extLst>
              <a:ext uri="{FF2B5EF4-FFF2-40B4-BE49-F238E27FC236}">
                <a16:creationId xmlns:a16="http://schemas.microsoft.com/office/drawing/2014/main" id="{9C6FC97D-DEFA-420A-B8C6-FAE805F20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71FD9-8FBD-4695-AA93-3688A5909445}"/>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39367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97BA8-1F1A-1446-834F-CA020D8BA03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911638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97BA8-1F1A-1446-834F-CA020D8BA03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EE3C9-E251-5B46-A409-E059A1897EBF}" type="slidenum">
              <a:rPr lang="en-US" smtClean="0"/>
              <a:t>‹#›</a:t>
            </a:fld>
            <a:endParaRPr lang="en-US"/>
          </a:p>
        </p:txBody>
      </p:sp>
    </p:spTree>
    <p:extLst>
      <p:ext uri="{BB962C8B-B14F-4D97-AF65-F5344CB8AC3E}">
        <p14:creationId xmlns:p14="http://schemas.microsoft.com/office/powerpoint/2010/main" val="175887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A1F4-5956-44FC-B14C-678F9E8C4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8AE8F-AF6F-4207-BCEB-6742AEB0DC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2DDB9-0F20-45E8-854B-F51D8B45A6B9}"/>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5" name="Footer Placeholder 4">
            <a:extLst>
              <a:ext uri="{FF2B5EF4-FFF2-40B4-BE49-F238E27FC236}">
                <a16:creationId xmlns:a16="http://schemas.microsoft.com/office/drawing/2014/main" id="{ED56BEE1-7D7F-4E71-80D2-A59D9A714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CE5B3-E3C0-449C-9E3F-CE733C7BAE15}"/>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136776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C11B-03F3-491E-8BE6-E3686860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EB9CF5-BBD8-4D68-8A96-75FF46D061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C0169F-9EEE-40D5-B9A4-8993EC5E6162}"/>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5" name="Footer Placeholder 4">
            <a:extLst>
              <a:ext uri="{FF2B5EF4-FFF2-40B4-BE49-F238E27FC236}">
                <a16:creationId xmlns:a16="http://schemas.microsoft.com/office/drawing/2014/main" id="{2F8A11F6-E46E-43D7-99E4-0655E0950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1006-FD0F-4BB7-8D17-CE3C1C210156}"/>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5314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F0F8-EC2C-4197-8B47-E9BAC6759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AAAAE-FC1F-4F0F-AEE4-967EEBA8D9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A2773-6C72-4A28-9EB3-6C45F3B02D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B1139-28B6-4635-895A-326ABB1BED88}"/>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6" name="Footer Placeholder 5">
            <a:extLst>
              <a:ext uri="{FF2B5EF4-FFF2-40B4-BE49-F238E27FC236}">
                <a16:creationId xmlns:a16="http://schemas.microsoft.com/office/drawing/2014/main" id="{5F1EB542-1632-4631-AB18-397557069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530BE-4CC3-45EA-9540-988445C51FC8}"/>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328036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CD36-B135-4F60-96B3-AB27C2946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DD5C8-D3E2-488D-B724-8D5FA9B07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200778-35FC-47AB-B671-6607088C9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B96ABE-3DCA-4D1D-BC93-09BA28863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77E41-C3A5-469E-8C2C-53A5EA7EA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707D1-2CE7-4F16-95AD-311639B9F184}"/>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8" name="Footer Placeholder 7">
            <a:extLst>
              <a:ext uri="{FF2B5EF4-FFF2-40B4-BE49-F238E27FC236}">
                <a16:creationId xmlns:a16="http://schemas.microsoft.com/office/drawing/2014/main" id="{0F6E3AD0-27AB-4206-95C1-5BA7ADCEFD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1344C-AF99-44D7-9A98-625C2B3E0C07}"/>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365547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7271-C435-4275-AE5D-AA7442F810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631BFC-DEE2-40AA-B6EB-AC210CC13552}"/>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4" name="Footer Placeholder 3">
            <a:extLst>
              <a:ext uri="{FF2B5EF4-FFF2-40B4-BE49-F238E27FC236}">
                <a16:creationId xmlns:a16="http://schemas.microsoft.com/office/drawing/2014/main" id="{52A4EDDB-9159-4BC9-B5E3-9D09D9A917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277EEF-9066-4CDF-AC88-668A0782AF4B}"/>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34503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0B4F9-6CD0-4258-9F51-B1517B502696}"/>
              </a:ext>
            </a:extLst>
          </p:cNvPr>
          <p:cNvSpPr>
            <a:spLocks noGrp="1"/>
          </p:cNvSpPr>
          <p:nvPr>
            <p:ph type="dt" sz="half" idx="10"/>
          </p:nvPr>
        </p:nvSpPr>
        <p:spPr/>
        <p:txBody>
          <a:bodyPr/>
          <a:lstStyle/>
          <a:p>
            <a:fld id="{12111F75-22D9-4584-AAD8-11361084514D}" type="datetimeFigureOut">
              <a:rPr lang="en-US" smtClean="0"/>
              <a:t>3/16/2022</a:t>
            </a:fld>
            <a:endParaRPr lang="en-US"/>
          </a:p>
        </p:txBody>
      </p:sp>
      <p:sp>
        <p:nvSpPr>
          <p:cNvPr id="3" name="Footer Placeholder 2">
            <a:extLst>
              <a:ext uri="{FF2B5EF4-FFF2-40B4-BE49-F238E27FC236}">
                <a16:creationId xmlns:a16="http://schemas.microsoft.com/office/drawing/2014/main" id="{7A328081-11E4-4E81-8F4C-53A5040C72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1D4BE4-68CE-4D8C-B7A2-9DF0E9D93428}"/>
              </a:ext>
            </a:extLst>
          </p:cNvPr>
          <p:cNvSpPr>
            <a:spLocks noGrp="1"/>
          </p:cNvSpPr>
          <p:nvPr>
            <p:ph type="sldNum" sz="quarter" idx="12"/>
          </p:nvPr>
        </p:nvSpPr>
        <p:spPr/>
        <p:txBody>
          <a:bodyPr/>
          <a:lstStyle/>
          <a:p>
            <a:fld id="{272E58F6-E8FE-4522-9912-18AEBD59534F}" type="slidenum">
              <a:rPr lang="en-US" smtClean="0"/>
              <a:t>‹#›</a:t>
            </a:fld>
            <a:endParaRPr lang="en-US"/>
          </a:p>
        </p:txBody>
      </p:sp>
    </p:spTree>
    <p:extLst>
      <p:ext uri="{BB962C8B-B14F-4D97-AF65-F5344CB8AC3E}">
        <p14:creationId xmlns:p14="http://schemas.microsoft.com/office/powerpoint/2010/main" val="644254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98323" y="-365759"/>
            <a:ext cx="12442723" cy="1503257"/>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5" name="Picture 4" descr="Blue pattern-PMS-018-Envelopes-D1.png"/>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r="83005"/>
          <a:stretch/>
        </p:blipFill>
        <p:spPr>
          <a:xfrm flipH="1">
            <a:off x="10520963" y="-389133"/>
            <a:ext cx="1982611" cy="8086368"/>
          </a:xfrm>
          <a:prstGeom prst="rect">
            <a:avLst/>
          </a:prstGeom>
        </p:spPr>
      </p:pic>
      <p:pic>
        <p:nvPicPr>
          <p:cNvPr id="8" name="Picture 7" descr="CDF-Full logo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253" y="5429014"/>
            <a:ext cx="3802243" cy="1256249"/>
          </a:xfrm>
          <a:prstGeom prst="rect">
            <a:avLst/>
          </a:prstGeom>
        </p:spPr>
      </p:pic>
      <p:pic>
        <p:nvPicPr>
          <p:cNvPr id="7" name="Picture 6" descr="Green pattern.png"/>
          <p:cNvPicPr>
            <a:picLocks noChangeAspect="1"/>
          </p:cNvPicPr>
          <p:nvPr/>
        </p:nvPicPr>
        <p:blipFill rotWithShape="1">
          <a:blip r:embed="rId5" cstate="print">
            <a:extLst>
              <a:ext uri="{28A0092B-C50C-407E-A947-70E740481C1C}">
                <a14:useLocalDpi xmlns:a14="http://schemas.microsoft.com/office/drawing/2010/main" val="0"/>
              </a:ext>
            </a:extLst>
          </a:blip>
          <a:srcRect b="72627"/>
          <a:stretch/>
        </p:blipFill>
        <p:spPr>
          <a:xfrm>
            <a:off x="-846667" y="1116580"/>
            <a:ext cx="13191068" cy="164123"/>
          </a:xfrm>
          <a:prstGeom prst="rect">
            <a:avLst/>
          </a:prstGeom>
        </p:spPr>
      </p:pic>
    </p:spTree>
    <p:extLst>
      <p:ext uri="{BB962C8B-B14F-4D97-AF65-F5344CB8AC3E}">
        <p14:creationId xmlns:p14="http://schemas.microsoft.com/office/powerpoint/2010/main" val="29448533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76107" y="-203200"/>
            <a:ext cx="12520507" cy="5364480"/>
          </a:xfrm>
          <a:prstGeom prst="rect">
            <a:avLst/>
          </a:prstGeom>
          <a:solidFill>
            <a:srgbClr val="15A3BC"/>
          </a:solidFill>
          <a:ln w="9525" cap="flat" cmpd="sng">
            <a:solidFill>
              <a:srgbClr val="4A7DBA"/>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2400" kern="0">
              <a:solidFill>
                <a:srgbClr val="FFFFFF"/>
              </a:solidFill>
              <a:latin typeface="Calibri"/>
              <a:ea typeface="Calibri"/>
              <a:cs typeface="Calibri"/>
              <a:sym typeface="Calibri"/>
            </a:endParaRPr>
          </a:p>
        </p:txBody>
      </p:sp>
      <p:pic>
        <p:nvPicPr>
          <p:cNvPr id="7" name="Google Shape;7;p1" descr="Blue pattern-PMS-018-Envelopes-D1.png"/>
          <p:cNvPicPr preferRelativeResize="0"/>
          <p:nvPr/>
        </p:nvPicPr>
        <p:blipFill rotWithShape="1">
          <a:blip r:embed="rId3">
            <a:alphaModFix amt="60000"/>
          </a:blip>
          <a:srcRect r="83005"/>
          <a:stretch/>
        </p:blipFill>
        <p:spPr>
          <a:xfrm flipH="1">
            <a:off x="10520963" y="-389133"/>
            <a:ext cx="1982611" cy="8086368"/>
          </a:xfrm>
          <a:prstGeom prst="rect">
            <a:avLst/>
          </a:prstGeom>
          <a:noFill/>
          <a:ln>
            <a:noFill/>
          </a:ln>
        </p:spPr>
      </p:pic>
      <p:pic>
        <p:nvPicPr>
          <p:cNvPr id="8" name="Google Shape;8;p1"/>
          <p:cNvPicPr preferRelativeResize="0"/>
          <p:nvPr/>
        </p:nvPicPr>
        <p:blipFill rotWithShape="1">
          <a:blip r:embed="rId4">
            <a:alphaModFix/>
          </a:blip>
          <a:srcRect/>
          <a:stretch/>
        </p:blipFill>
        <p:spPr>
          <a:xfrm>
            <a:off x="6554291" y="5410227"/>
            <a:ext cx="3802239" cy="1098045"/>
          </a:xfrm>
          <a:prstGeom prst="rect">
            <a:avLst/>
          </a:prstGeom>
          <a:noFill/>
          <a:ln>
            <a:noFill/>
          </a:ln>
        </p:spPr>
      </p:pic>
      <p:pic>
        <p:nvPicPr>
          <p:cNvPr id="9" name="Google Shape;9;p1" descr="Green pattern.png"/>
          <p:cNvPicPr preferRelativeResize="0"/>
          <p:nvPr/>
        </p:nvPicPr>
        <p:blipFill rotWithShape="1">
          <a:blip r:embed="rId5">
            <a:alphaModFix/>
          </a:blip>
          <a:srcRect b="72627"/>
          <a:stretch/>
        </p:blipFill>
        <p:spPr>
          <a:xfrm>
            <a:off x="-846667" y="5010704"/>
            <a:ext cx="13191068" cy="164123"/>
          </a:xfrm>
          <a:prstGeom prst="rect">
            <a:avLst/>
          </a:prstGeom>
          <a:noFill/>
          <a:ln>
            <a:noFill/>
          </a:ln>
        </p:spPr>
      </p:pic>
    </p:spTree>
    <p:extLst>
      <p:ext uri="{BB962C8B-B14F-4D97-AF65-F5344CB8AC3E}">
        <p14:creationId xmlns:p14="http://schemas.microsoft.com/office/powerpoint/2010/main" val="322064724"/>
      </p:ext>
    </p:extLst>
  </p:cSld>
  <p:clrMap bg1="lt1" tx1="dk1" bg2="dk2" tx2="lt2" accent1="accent1" accent2="accent2" accent3="accent3" accent4="accent4" accent5="accent5" accent6="accent6" hlink="hlink" folHlink="folHlink"/>
  <p:sldLayoutIdLst>
    <p:sldLayoutId id="2147483688" r:id="rId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368B6-77C7-4409-8285-96BAF15BF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690D-4A28-457C-ABD3-831B69AA7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DB3B4-2DD5-4178-A52F-8DD69AFF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11F75-22D9-4584-AAD8-11361084514D}" type="datetimeFigureOut">
              <a:rPr lang="en-US" smtClean="0"/>
              <a:t>3/16/2022</a:t>
            </a:fld>
            <a:endParaRPr lang="en-US"/>
          </a:p>
        </p:txBody>
      </p:sp>
      <p:sp>
        <p:nvSpPr>
          <p:cNvPr id="5" name="Footer Placeholder 4">
            <a:extLst>
              <a:ext uri="{FF2B5EF4-FFF2-40B4-BE49-F238E27FC236}">
                <a16:creationId xmlns:a16="http://schemas.microsoft.com/office/drawing/2014/main" id="{A76466DE-FB70-472E-99A2-BB78896A8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A5386E-F7FE-4A72-8C2A-D022F87D2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E58F6-E8FE-4522-9912-18AEBD59534F}" type="slidenum">
              <a:rPr lang="en-US" smtClean="0"/>
              <a:t>‹#›</a:t>
            </a:fld>
            <a:endParaRPr lang="en-US"/>
          </a:p>
        </p:txBody>
      </p:sp>
    </p:spTree>
    <p:extLst>
      <p:ext uri="{BB962C8B-B14F-4D97-AF65-F5344CB8AC3E}">
        <p14:creationId xmlns:p14="http://schemas.microsoft.com/office/powerpoint/2010/main" val="421957151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97BA8-1F1A-1446-834F-CA020D8BA033}" type="datetimeFigureOut">
              <a:rPr lang="en-US" smtClean="0"/>
              <a:t>3/16/2022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EE3C9-E251-5B46-A409-E059A1897EBF}" type="slidenum">
              <a:rPr lang="en-US" smtClean="0"/>
              <a:t>‹#›</a:t>
            </a:fld>
            <a:endParaRPr lang="en-US"/>
          </a:p>
        </p:txBody>
      </p:sp>
    </p:spTree>
    <p:extLst>
      <p:ext uri="{BB962C8B-B14F-4D97-AF65-F5344CB8AC3E}">
        <p14:creationId xmlns:p14="http://schemas.microsoft.com/office/powerpoint/2010/main" val="402467105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etyourrefund.org/ctcoh"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olicymattersohio.org/" TargetMode="Externa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airtable.com/shrHvPtoDS8VzSOXN"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mailto:Navigators@getyourrefund.org"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hyperlink" Target="http://getctc.org/navigator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policymattersohio.org/blog/2022/03/14/get-that-money-now-expanded-tax-credits-can-help-families-meet-their-basic-needs-and-thrive" TargetMode="External"/><Relationship Id="rId5" Type="http://schemas.openxmlformats.org/officeDocument/2006/relationships/hyperlink" Target="https://thesocialpresskit.com/ctcoutreach#outreach-materials-for-2022--flyers-multiple-languages" TargetMode="External"/><Relationship Id="rId4" Type="http://schemas.openxmlformats.org/officeDocument/2006/relationships/hyperlink" Target="http://www.getyourrefund.org/CTCO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5"/>
          <p:cNvSpPr txBox="1">
            <a:spLocks noGrp="1"/>
          </p:cNvSpPr>
          <p:nvPr>
            <p:ph type="ctrTitle"/>
          </p:nvPr>
        </p:nvSpPr>
        <p:spPr>
          <a:xfrm>
            <a:off x="193635" y="-112734"/>
            <a:ext cx="10929067" cy="4877600"/>
          </a:xfrm>
          <a:prstGeom prst="rect">
            <a:avLst/>
          </a:prstGeom>
          <a:noFill/>
          <a:ln>
            <a:noFill/>
          </a:ln>
          <a:effectLst>
            <a:outerShdw blurRad="50800" dist="38100" dir="2700000" algn="tl" rotWithShape="0">
              <a:srgbClr val="000000">
                <a:alpha val="40000"/>
              </a:srgbClr>
            </a:outerShdw>
          </a:effectLst>
        </p:spPr>
        <p:txBody>
          <a:bodyPr spcFirstLastPara="1" wrap="square" lIns="121900" tIns="60933" rIns="121900" bIns="60933" anchor="t" anchorCtr="0">
            <a:noAutofit/>
          </a:bodyPr>
          <a:lstStyle/>
          <a:p>
            <a:r>
              <a:rPr lang="en-US" sz="4500" dirty="0"/>
              <a:t>Get That Money! </a:t>
            </a:r>
            <a:br>
              <a:rPr lang="en-US" sz="4500" dirty="0"/>
            </a:br>
            <a:r>
              <a:rPr lang="en-US" sz="4500" dirty="0"/>
              <a:t>Ensuring Ohio families know about and can access their tax credits</a:t>
            </a:r>
            <a:br>
              <a:rPr lang="en-US" sz="4000" i="1" dirty="0"/>
            </a:br>
            <a:br>
              <a:rPr lang="en-US" sz="2000" i="1" dirty="0"/>
            </a:br>
            <a:br>
              <a:rPr lang="en-US" sz="1600" dirty="0">
                <a:solidFill>
                  <a:schemeClr val="bg1"/>
                </a:solidFill>
              </a:rPr>
            </a:br>
            <a:r>
              <a:rPr lang="en-US" sz="2000" i="0" dirty="0">
                <a:solidFill>
                  <a:schemeClr val="bg1"/>
                </a:solidFill>
                <a:effectLst/>
                <a:latin typeface="Lato" panose="020F0502020204030203" pitchFamily="34" charset="0"/>
              </a:rPr>
              <a:t>During this webinar we will talk about:</a:t>
            </a:r>
            <a:br>
              <a:rPr lang="en-US" sz="2000" b="0" i="0" dirty="0">
                <a:solidFill>
                  <a:schemeClr val="bg1"/>
                </a:solidFill>
                <a:effectLst/>
                <a:latin typeface="Lato" panose="020F0502020204030203" pitchFamily="34" charset="0"/>
              </a:rPr>
            </a:br>
            <a:br>
              <a:rPr lang="en-US" sz="2000" b="0" i="0" dirty="0">
                <a:solidFill>
                  <a:schemeClr val="bg1"/>
                </a:solidFill>
                <a:effectLst/>
                <a:latin typeface="Lato" panose="020F0502020204030203" pitchFamily="34" charset="0"/>
              </a:rPr>
            </a:br>
            <a:r>
              <a:rPr lang="en-US" sz="2000" b="0" i="0" dirty="0">
                <a:solidFill>
                  <a:schemeClr val="bg1"/>
                </a:solidFill>
                <a:effectLst/>
                <a:latin typeface="Lato" panose="020F0502020204030203" pitchFamily="34" charset="0"/>
              </a:rPr>
              <a:t>1.  The Impact of tax credits on children, adults, and families in Ohio</a:t>
            </a:r>
            <a:br>
              <a:rPr lang="en-US" sz="2000" b="0" i="0" dirty="0">
                <a:solidFill>
                  <a:schemeClr val="bg1"/>
                </a:solidFill>
                <a:effectLst/>
                <a:latin typeface="Lato" panose="020F0502020204030203" pitchFamily="34" charset="0"/>
              </a:rPr>
            </a:br>
            <a:r>
              <a:rPr lang="en-US" sz="2000" b="0" i="0" dirty="0">
                <a:solidFill>
                  <a:schemeClr val="bg1"/>
                </a:solidFill>
                <a:effectLst/>
                <a:latin typeface="Lato" panose="020F0502020204030203" pitchFamily="34" charset="0"/>
              </a:rPr>
              <a:t>2.  Overview of changes to the Child Tax Credit and eligibility</a:t>
            </a:r>
            <a:br>
              <a:rPr lang="en-US" sz="2000" b="0" i="0" dirty="0">
                <a:solidFill>
                  <a:schemeClr val="bg1"/>
                </a:solidFill>
                <a:effectLst/>
                <a:latin typeface="Lato" panose="020F0502020204030203" pitchFamily="34" charset="0"/>
              </a:rPr>
            </a:br>
            <a:r>
              <a:rPr lang="en-US" sz="2000" b="0" i="0" dirty="0">
                <a:solidFill>
                  <a:schemeClr val="bg1"/>
                </a:solidFill>
                <a:effectLst/>
                <a:latin typeface="Lato" panose="020F0502020204030203" pitchFamily="34" charset="0"/>
              </a:rPr>
              <a:t>3.  Overview of the Earned Income Tax Credit &amp; the Child &amp; Dependent Care Credit </a:t>
            </a:r>
            <a:br>
              <a:rPr lang="en-US" sz="2000" b="0" i="0" dirty="0">
                <a:solidFill>
                  <a:schemeClr val="bg1"/>
                </a:solidFill>
                <a:effectLst/>
                <a:latin typeface="Lato" panose="020F0502020204030203" pitchFamily="34" charset="0"/>
              </a:rPr>
            </a:br>
            <a:r>
              <a:rPr lang="en-US" sz="2000" b="0" i="0" dirty="0">
                <a:solidFill>
                  <a:schemeClr val="bg1"/>
                </a:solidFill>
                <a:effectLst/>
                <a:latin typeface="Lato" panose="020F0502020204030203" pitchFamily="34" charset="0"/>
              </a:rPr>
              <a:t>4.  How to access or help others access the credits that families are entitled to</a:t>
            </a:r>
            <a:br>
              <a:rPr lang="en-US" sz="1600" b="0" i="0" dirty="0">
                <a:solidFill>
                  <a:schemeClr val="bg1"/>
                </a:solidFill>
                <a:effectLst/>
                <a:latin typeface="Lato" panose="020F0502020204030203" pitchFamily="34" charset="0"/>
              </a:rPr>
            </a:br>
            <a:br>
              <a:rPr lang="en-US" sz="2400" dirty="0">
                <a:solidFill>
                  <a:schemeClr val="bg1"/>
                </a:solidFill>
              </a:rPr>
            </a:br>
            <a:br>
              <a:rPr lang="en-US" sz="2400" dirty="0"/>
            </a:br>
            <a:endParaRPr sz="1800" dirty="0"/>
          </a:p>
        </p:txBody>
      </p:sp>
      <p:sp>
        <p:nvSpPr>
          <p:cNvPr id="3" name="AutoShape 2" descr="Children's Defense Fund Ohio Logo">
            <a:extLst>
              <a:ext uri="{FF2B5EF4-FFF2-40B4-BE49-F238E27FC236}">
                <a16:creationId xmlns:a16="http://schemas.microsoft.com/office/drawing/2014/main" id="{68F79ED2-53C5-41AB-B60F-77D34AD041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Children's Defense Fund Ohio Logo">
            <a:extLst>
              <a:ext uri="{FF2B5EF4-FFF2-40B4-BE49-F238E27FC236}">
                <a16:creationId xmlns:a16="http://schemas.microsoft.com/office/drawing/2014/main" id="{F95180EB-E05E-48C0-97B5-544103C97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9130CD69-3223-48FD-AE39-A20E089E268A}"/>
              </a:ext>
            </a:extLst>
          </p:cNvPr>
          <p:cNvPicPr>
            <a:picLocks noChangeAspect="1"/>
          </p:cNvPicPr>
          <p:nvPr/>
        </p:nvPicPr>
        <p:blipFill>
          <a:blip r:embed="rId3"/>
          <a:srcRect/>
          <a:stretch/>
        </p:blipFill>
        <p:spPr>
          <a:xfrm>
            <a:off x="3787206" y="5298157"/>
            <a:ext cx="1454354" cy="1454354"/>
          </a:xfrm>
          <a:prstGeom prst="rect">
            <a:avLst/>
          </a:prstGeom>
        </p:spPr>
      </p:pic>
      <p:pic>
        <p:nvPicPr>
          <p:cNvPr id="7" name="Picture 6">
            <a:extLst>
              <a:ext uri="{FF2B5EF4-FFF2-40B4-BE49-F238E27FC236}">
                <a16:creationId xmlns:a16="http://schemas.microsoft.com/office/drawing/2014/main" id="{2B54A842-8440-49ED-AC9C-3C37EAE57E52}"/>
              </a:ext>
            </a:extLst>
          </p:cNvPr>
          <p:cNvPicPr>
            <a:picLocks noChangeAspect="1"/>
          </p:cNvPicPr>
          <p:nvPr/>
        </p:nvPicPr>
        <p:blipFill>
          <a:blip r:embed="rId4"/>
          <a:stretch>
            <a:fillRect/>
          </a:stretch>
        </p:blipFill>
        <p:spPr>
          <a:xfrm>
            <a:off x="654252" y="5524718"/>
            <a:ext cx="2191375" cy="1001232"/>
          </a:xfrm>
          <a:prstGeom prst="rect">
            <a:avLst/>
          </a:prstGeom>
        </p:spPr>
      </p:pic>
    </p:spTree>
    <p:extLst>
      <p:ext uri="{BB962C8B-B14F-4D97-AF65-F5344CB8AC3E}">
        <p14:creationId xmlns:p14="http://schemas.microsoft.com/office/powerpoint/2010/main" val="390989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750A08-C9CF-43E1-831E-FB69B9D86524}"/>
              </a:ext>
            </a:extLst>
          </p:cNvPr>
          <p:cNvSpPr>
            <a:spLocks noGrp="1"/>
          </p:cNvSpPr>
          <p:nvPr>
            <p:ph type="title"/>
          </p:nvPr>
        </p:nvSpPr>
        <p:spPr>
          <a:xfrm>
            <a:off x="838200" y="365125"/>
            <a:ext cx="10515600" cy="1325563"/>
          </a:xfrm>
          <a:solidFill>
            <a:srgbClr val="00A3AF"/>
          </a:solidFill>
        </p:spPr>
        <p:txBody>
          <a:bodyPr>
            <a:normAutofit/>
          </a:bodyPr>
          <a:lstStyle/>
          <a:p>
            <a:pPr algn="ctr"/>
            <a:r>
              <a:rPr lang="en-US" sz="3600" b="1" dirty="0">
                <a:solidFill>
                  <a:schemeClr val="bg1"/>
                </a:solidFill>
                <a:latin typeface="Montserrat" panose="00000500000000000000" pitchFamily="2" charset="0"/>
              </a:rPr>
              <a:t>Example</a:t>
            </a:r>
          </a:p>
        </p:txBody>
      </p:sp>
      <p:sp>
        <p:nvSpPr>
          <p:cNvPr id="5" name="TextBox 4">
            <a:extLst>
              <a:ext uri="{FF2B5EF4-FFF2-40B4-BE49-F238E27FC236}">
                <a16:creationId xmlns:a16="http://schemas.microsoft.com/office/drawing/2014/main" id="{330FAF7D-463A-40AA-8308-310BB654C8ED}"/>
              </a:ext>
            </a:extLst>
          </p:cNvPr>
          <p:cNvSpPr txBox="1"/>
          <p:nvPr/>
        </p:nvSpPr>
        <p:spPr>
          <a:xfrm>
            <a:off x="425885" y="2115130"/>
            <a:ext cx="8317023" cy="3693319"/>
          </a:xfrm>
          <a:prstGeom prst="rect">
            <a:avLst/>
          </a:prstGeom>
          <a:noFill/>
        </p:spPr>
        <p:txBody>
          <a:bodyPr wrap="square">
            <a:spAutoFit/>
          </a:bodyPr>
          <a:lstStyle/>
          <a:p>
            <a:pPr marL="342900" indent="-342900">
              <a:buFont typeface="Arial" panose="020B0604020202020204" pitchFamily="34" charset="0"/>
              <a:buChar char="•"/>
            </a:pPr>
            <a:r>
              <a:rPr lang="en-US" sz="2600" dirty="0"/>
              <a:t>Family welcomes a new baby in Dec. 2021 and has a 4-year-old.</a:t>
            </a:r>
          </a:p>
          <a:p>
            <a:pPr marL="800100" lvl="1" indent="-342900">
              <a:buFont typeface="Arial" panose="020B0604020202020204" pitchFamily="34" charset="0"/>
              <a:buChar char="•"/>
            </a:pPr>
            <a:r>
              <a:rPr lang="en-US" sz="2600" dirty="0"/>
              <a:t>Family is entitled to the Child Tax Credit for her newborn, for a total of $3,600 of CTC payments. </a:t>
            </a:r>
          </a:p>
          <a:p>
            <a:pPr marL="800100" lvl="1" indent="-342900">
              <a:buFont typeface="Arial" panose="020B0604020202020204" pitchFamily="34" charset="0"/>
              <a:buChar char="•"/>
            </a:pPr>
            <a:r>
              <a:rPr lang="en-US" sz="2600" dirty="0"/>
              <a:t>They received the advanced monthly payments for her 4-year-old, but they will be entitled to the second half of $1,800 when they files taxes.</a:t>
            </a:r>
          </a:p>
          <a:p>
            <a:pPr marL="800100" lvl="1" indent="-342900">
              <a:buFont typeface="Arial" panose="020B0604020202020204" pitchFamily="34" charset="0"/>
              <a:buChar char="•"/>
            </a:pPr>
            <a:r>
              <a:rPr lang="en-US" sz="2600" b="1" dirty="0"/>
              <a:t>Total CTC payments for this family by filing taxes= $5,400</a:t>
            </a:r>
          </a:p>
        </p:txBody>
      </p:sp>
      <p:sp>
        <p:nvSpPr>
          <p:cNvPr id="6" name="Rectangle 5">
            <a:extLst>
              <a:ext uri="{FF2B5EF4-FFF2-40B4-BE49-F238E27FC236}">
                <a16:creationId xmlns:a16="http://schemas.microsoft.com/office/drawing/2014/main" id="{4DD2E84A-9414-480C-B50C-23E52390CAA4}"/>
              </a:ext>
            </a:extLst>
          </p:cNvPr>
          <p:cNvSpPr/>
          <p:nvPr/>
        </p:nvSpPr>
        <p:spPr>
          <a:xfrm>
            <a:off x="8066762" y="6012493"/>
            <a:ext cx="3607496" cy="48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52" name="Picture 4" descr="25,444 Black Family Illustrations &amp; Clip Art - iStock">
            <a:extLst>
              <a:ext uri="{FF2B5EF4-FFF2-40B4-BE49-F238E27FC236}">
                <a16:creationId xmlns:a16="http://schemas.microsoft.com/office/drawing/2014/main" id="{D54D198B-41A5-4E2D-959C-F0D689640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646" y="2115130"/>
            <a:ext cx="3294606" cy="32946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Dollar Bill Cliparts, Download Free Dollar Bill Cliparts png images,  Free ClipArts on Clipart Library">
            <a:extLst>
              <a:ext uri="{FF2B5EF4-FFF2-40B4-BE49-F238E27FC236}">
                <a16:creationId xmlns:a16="http://schemas.microsoft.com/office/drawing/2014/main" id="{B47BEE7A-4C81-44B7-BFD5-E98469ED9A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4" y="851770"/>
            <a:ext cx="727666" cy="3973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Dollar Bill Cliparts, Download Free Dollar Bill Cliparts png images,  Free ClipArts on Clipart Library">
            <a:extLst>
              <a:ext uri="{FF2B5EF4-FFF2-40B4-BE49-F238E27FC236}">
                <a16:creationId xmlns:a16="http://schemas.microsoft.com/office/drawing/2014/main" id="{1E5DAB9E-8988-4D62-B67F-550206469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4" y="365125"/>
            <a:ext cx="704590" cy="3847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Dollar Bill Cliparts, Download Free Dollar Bill Cliparts png images,  Free ClipArts on Clipart Library">
            <a:extLst>
              <a:ext uri="{FF2B5EF4-FFF2-40B4-BE49-F238E27FC236}">
                <a16:creationId xmlns:a16="http://schemas.microsoft.com/office/drawing/2014/main" id="{EFF40AAE-3D8E-4F14-8BA2-F2173EFAA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2" y="1351016"/>
            <a:ext cx="764610" cy="4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6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DDCA20E-50A4-401F-B766-DCEA18F09D1F}"/>
              </a:ext>
            </a:extLst>
          </p:cNvPr>
          <p:cNvGraphicFramePr>
            <a:graphicFrameLocks noGrp="1"/>
          </p:cNvGraphicFramePr>
          <p:nvPr>
            <p:ph idx="1"/>
            <p:extLst>
              <p:ext uri="{D42A27DB-BD31-4B8C-83A1-F6EECF244321}">
                <p14:modId xmlns:p14="http://schemas.microsoft.com/office/powerpoint/2010/main" val="3370618388"/>
              </p:ext>
            </p:extLst>
          </p:nvPr>
        </p:nvGraphicFramePr>
        <p:xfrm>
          <a:off x="435006" y="1825625"/>
          <a:ext cx="11306058" cy="4276190"/>
        </p:xfrm>
        <a:graphic>
          <a:graphicData uri="http://schemas.openxmlformats.org/drawingml/2006/table">
            <a:tbl>
              <a:tblPr firstRow="1" bandRow="1">
                <a:tableStyleId>{5C22544A-7EE6-4342-B048-85BDC9FD1C3A}</a:tableStyleId>
              </a:tblPr>
              <a:tblGrid>
                <a:gridCol w="4980373">
                  <a:extLst>
                    <a:ext uri="{9D8B030D-6E8A-4147-A177-3AD203B41FA5}">
                      <a16:colId xmlns:a16="http://schemas.microsoft.com/office/drawing/2014/main" val="2008437675"/>
                    </a:ext>
                  </a:extLst>
                </a:gridCol>
                <a:gridCol w="6325685">
                  <a:extLst>
                    <a:ext uri="{9D8B030D-6E8A-4147-A177-3AD203B41FA5}">
                      <a16:colId xmlns:a16="http://schemas.microsoft.com/office/drawing/2014/main" val="3750459134"/>
                    </a:ext>
                  </a:extLst>
                </a:gridCol>
              </a:tblGrid>
              <a:tr h="291883">
                <a:tc>
                  <a:txBody>
                    <a:bodyPr/>
                    <a:lstStyle/>
                    <a:p>
                      <a:r>
                        <a:rPr lang="en-US" dirty="0"/>
                        <a:t>What is 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3AF"/>
                    </a:solidFill>
                  </a:tcPr>
                </a:tc>
                <a:tc>
                  <a:txBody>
                    <a:bodyPr/>
                    <a:lstStyle/>
                    <a:p>
                      <a:r>
                        <a:rPr lang="en-US" dirty="0"/>
                        <a:t>Who is eligible?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3AF"/>
                    </a:solidFill>
                  </a:tcPr>
                </a:tc>
                <a:extLst>
                  <a:ext uri="{0D108BD9-81ED-4DB2-BD59-A6C34878D82A}">
                    <a16:rowId xmlns:a16="http://schemas.microsoft.com/office/drawing/2014/main" val="1174943722"/>
                  </a:ext>
                </a:extLst>
              </a:tr>
              <a:tr h="3910430">
                <a:tc>
                  <a:txBody>
                    <a:bodyPr/>
                    <a:lstStyle/>
                    <a:p>
                      <a:pPr marL="387350" lvl="0" indent="-285750" algn="l" rtl="0">
                        <a:spcBef>
                          <a:spcPts val="0"/>
                        </a:spcBef>
                        <a:spcAft>
                          <a:spcPts val="0"/>
                        </a:spcAft>
                        <a:buClr>
                          <a:srgbClr val="00668A"/>
                        </a:buClr>
                        <a:buSzPts val="2000"/>
                        <a:buFont typeface="Arial" panose="020B0604020202020204" pitchFamily="34" charset="0"/>
                        <a:buChar char="•"/>
                      </a:pPr>
                      <a:r>
                        <a:rPr lang="en-US" sz="1800" dirty="0">
                          <a:solidFill>
                            <a:srgbClr val="00668A"/>
                          </a:solidFill>
                        </a:rPr>
                        <a:t>Congress passed legislation to issue payments to people to reduce the financial burden of Covid-19</a:t>
                      </a:r>
                    </a:p>
                    <a:p>
                      <a:pPr marL="844550" lvl="1" indent="-285750" algn="l" rtl="0">
                        <a:spcBef>
                          <a:spcPts val="0"/>
                        </a:spcBef>
                        <a:spcAft>
                          <a:spcPts val="0"/>
                        </a:spcAft>
                        <a:buClr>
                          <a:srgbClr val="00668A"/>
                        </a:buClr>
                        <a:buSzPts val="2000"/>
                        <a:buFont typeface="Arial" panose="020B0604020202020204" pitchFamily="34" charset="0"/>
                        <a:buChar char="•"/>
                      </a:pPr>
                      <a:r>
                        <a:rPr lang="en-US" sz="1800" dirty="0">
                          <a:solidFill>
                            <a:srgbClr val="00668A"/>
                          </a:solidFill>
                        </a:rPr>
                        <a:t>$1400 for each eligible adult and qualifying dependent</a:t>
                      </a:r>
                    </a:p>
                    <a:p>
                      <a:pPr marL="101600" lvl="0" indent="0" algn="l" rtl="0">
                        <a:spcBef>
                          <a:spcPts val="0"/>
                        </a:spcBef>
                        <a:spcAft>
                          <a:spcPts val="0"/>
                        </a:spcAft>
                        <a:buClr>
                          <a:srgbClr val="00668A"/>
                        </a:buClr>
                        <a:buSzPts val="2000"/>
                        <a:buNone/>
                      </a:pPr>
                      <a:endParaRPr lang="en-US" sz="1800" dirty="0">
                        <a:solidFill>
                          <a:srgbClr val="00668A"/>
                        </a:solidFill>
                      </a:endParaRPr>
                    </a:p>
                    <a:p>
                      <a:pPr marL="101600" lvl="0" indent="0" algn="l" rtl="0">
                        <a:spcBef>
                          <a:spcPts val="0"/>
                        </a:spcBef>
                        <a:spcAft>
                          <a:spcPts val="0"/>
                        </a:spcAft>
                        <a:buClr>
                          <a:srgbClr val="00668A"/>
                        </a:buClr>
                        <a:buSzPts val="2000"/>
                        <a:buNone/>
                      </a:pPr>
                      <a:r>
                        <a:rPr lang="en-US" sz="1800" dirty="0">
                          <a:solidFill>
                            <a:srgbClr val="00668A"/>
                          </a:solidFill>
                        </a:rPr>
                        <a:t>**If you didn’t get your 3</a:t>
                      </a:r>
                      <a:r>
                        <a:rPr lang="en-US" sz="1800" baseline="30000" dirty="0">
                          <a:solidFill>
                            <a:srgbClr val="00668A"/>
                          </a:solidFill>
                        </a:rPr>
                        <a:t>rd</a:t>
                      </a:r>
                      <a:r>
                        <a:rPr lang="en-US" sz="1800" dirty="0">
                          <a:solidFill>
                            <a:srgbClr val="00668A"/>
                          </a:solidFill>
                        </a:rPr>
                        <a:t> stimulus payment in 2021 or only got a partial payment, you can claim it as the Recovery Rebate Credit when you file a 2021 tax return</a:t>
                      </a:r>
                    </a:p>
                    <a:p>
                      <a:pPr marL="101600" lvl="0" indent="0" algn="l" rtl="0">
                        <a:spcBef>
                          <a:spcPts val="0"/>
                        </a:spcBef>
                        <a:spcAft>
                          <a:spcPts val="0"/>
                        </a:spcAft>
                        <a:buClr>
                          <a:srgbClr val="00668A"/>
                        </a:buClr>
                        <a:buSzPts val="2000"/>
                        <a:buNone/>
                      </a:pPr>
                      <a:endParaRPr lang="en-US" sz="1800" dirty="0">
                        <a:solidFill>
                          <a:srgbClr val="00668A"/>
                        </a:solidFill>
                      </a:endParaRPr>
                    </a:p>
                    <a:p>
                      <a:pPr marL="457200" lvl="0" indent="0" algn="l" rtl="0">
                        <a:spcBef>
                          <a:spcPts val="0"/>
                        </a:spcBef>
                        <a:spcAft>
                          <a:spcPts val="0"/>
                        </a:spcAft>
                        <a:buNone/>
                      </a:pPr>
                      <a:endParaRPr lang="en-US" sz="2000" dirty="0">
                        <a:solidFill>
                          <a:srgbClr val="00668A"/>
                        </a:solidFill>
                      </a:endParaRPr>
                    </a:p>
                  </a:txBody>
                  <a:tcPr>
                    <a:lnT w="38100" cmpd="sng">
                      <a:noFill/>
                    </a:lnT>
                    <a:solidFill>
                      <a:schemeClr val="accent1">
                        <a:lumMod val="20000"/>
                        <a:lumOff val="80000"/>
                      </a:schemeClr>
                    </a:solidFill>
                  </a:tcPr>
                </a:tc>
                <a:tc>
                  <a:txBody>
                    <a:bodyPr/>
                    <a:lstStyle/>
                    <a:p>
                      <a:pPr marL="285750" lvl="2" indent="-285750" algn="l" defTabSz="914400" rtl="0" eaLnBrk="1" latinLnBrk="0" hangingPunct="1">
                        <a:lnSpc>
                          <a:spcPct val="115000"/>
                        </a:lnSpc>
                        <a:spcBef>
                          <a:spcPts val="0"/>
                        </a:spcBef>
                        <a:spcAft>
                          <a:spcPts val="0"/>
                        </a:spcAft>
                        <a:buClr>
                          <a:srgbClr val="00668A"/>
                        </a:buClr>
                        <a:buSzPts val="2000"/>
                        <a:buFont typeface="Arial" panose="020B0604020202020204" pitchFamily="34" charset="0"/>
                        <a:buChar char="•"/>
                      </a:pPr>
                      <a:r>
                        <a:rPr lang="en-US" sz="2000" kern="1200" dirty="0">
                          <a:solidFill>
                            <a:srgbClr val="00668A"/>
                          </a:solidFill>
                          <a:latin typeface="+mn-lt"/>
                          <a:ea typeface="+mn-ea"/>
                          <a:cs typeface="+mn-cs"/>
                        </a:rPr>
                        <a:t>No income requirement, but does phase out at high incomes</a:t>
                      </a:r>
                    </a:p>
                    <a:p>
                      <a:pPr marL="285750" lvl="2" indent="-285750" algn="l" defTabSz="914400" rtl="0" eaLnBrk="1" latinLnBrk="0" hangingPunct="1">
                        <a:lnSpc>
                          <a:spcPct val="115000"/>
                        </a:lnSpc>
                        <a:spcBef>
                          <a:spcPts val="0"/>
                        </a:spcBef>
                        <a:spcAft>
                          <a:spcPts val="0"/>
                        </a:spcAft>
                        <a:buClr>
                          <a:srgbClr val="00668A"/>
                        </a:buClr>
                        <a:buSzPts val="2000"/>
                        <a:buFont typeface="Arial" panose="020B0604020202020204" pitchFamily="34" charset="0"/>
                        <a:buChar char="•"/>
                      </a:pPr>
                      <a:r>
                        <a:rPr lang="en-US" sz="2000" kern="1200" dirty="0">
                          <a:solidFill>
                            <a:srgbClr val="00668A"/>
                          </a:solidFill>
                          <a:latin typeface="+mn-lt"/>
                          <a:ea typeface="+mn-ea"/>
                          <a:cs typeface="+mn-cs"/>
                        </a:rPr>
                        <a:t>Any family member or dependent that has a SSN can receive the stimulus check</a:t>
                      </a:r>
                    </a:p>
                    <a:p>
                      <a:pPr marL="285750" lvl="2" indent="-285750" algn="l" defTabSz="914400" rtl="0" eaLnBrk="1" latinLnBrk="0" hangingPunct="1">
                        <a:lnSpc>
                          <a:spcPct val="115000"/>
                        </a:lnSpc>
                        <a:spcBef>
                          <a:spcPts val="0"/>
                        </a:spcBef>
                        <a:spcAft>
                          <a:spcPts val="0"/>
                        </a:spcAft>
                        <a:buClr>
                          <a:srgbClr val="00668A"/>
                        </a:buClr>
                        <a:buSzPts val="2000"/>
                        <a:buFont typeface="Arial" panose="020B0604020202020204" pitchFamily="34" charset="0"/>
                        <a:buChar char="•"/>
                      </a:pPr>
                      <a:r>
                        <a:rPr lang="en-US" sz="2000" kern="1200" dirty="0">
                          <a:solidFill>
                            <a:srgbClr val="00668A"/>
                          </a:solidFill>
                          <a:latin typeface="+mn-lt"/>
                          <a:ea typeface="+mn-ea"/>
                          <a:cs typeface="+mn-cs"/>
                        </a:rPr>
                        <a:t>The dependent you are claiming the stimulus payment for, cannot be a dependent of someone else.</a:t>
                      </a:r>
                    </a:p>
                    <a:p>
                      <a:pPr marL="285750" lvl="2" indent="-285750" algn="l" defTabSz="914400" rtl="0" eaLnBrk="1" latinLnBrk="0" hangingPunct="1">
                        <a:lnSpc>
                          <a:spcPct val="115000"/>
                        </a:lnSpc>
                        <a:spcBef>
                          <a:spcPts val="0"/>
                        </a:spcBef>
                        <a:spcAft>
                          <a:spcPts val="0"/>
                        </a:spcAft>
                        <a:buClr>
                          <a:srgbClr val="00668A"/>
                        </a:buClr>
                        <a:buSzPts val="2000"/>
                        <a:buFont typeface="Arial" panose="020B0604020202020204" pitchFamily="34" charset="0"/>
                        <a:buChar char="•"/>
                      </a:pPr>
                      <a:r>
                        <a:rPr lang="en-US" sz="2000" kern="1200" dirty="0">
                          <a:solidFill>
                            <a:srgbClr val="00668A"/>
                          </a:solidFill>
                          <a:latin typeface="+mn-lt"/>
                          <a:ea typeface="+mn-ea"/>
                          <a:cs typeface="+mn-cs"/>
                        </a:rPr>
                        <a:t>Must be a US citizen, permanent resident, or qualifying resident alien. </a:t>
                      </a:r>
                      <a:endParaRPr lang="en-US" sz="2000" dirty="0">
                        <a:solidFill>
                          <a:srgbClr val="00668A"/>
                        </a:solidFill>
                        <a:latin typeface="+mn-lt"/>
                        <a:ea typeface="+mn-lt"/>
                        <a:cs typeface="Calibri"/>
                      </a:endParaRPr>
                    </a:p>
                    <a:p>
                      <a:pPr marL="0" indent="0">
                        <a:buFont typeface="Arial" panose="020B0604020202020204" pitchFamily="34" charset="0"/>
                        <a:buNone/>
                      </a:pPr>
                      <a:endParaRPr lang="en-US" dirty="0"/>
                    </a:p>
                  </a:txBody>
                  <a:tcPr>
                    <a:lnT w="38100" cmpd="sng">
                      <a:noFill/>
                    </a:lnT>
                    <a:solidFill>
                      <a:schemeClr val="accent1">
                        <a:lumMod val="20000"/>
                        <a:lumOff val="80000"/>
                      </a:schemeClr>
                    </a:solidFill>
                  </a:tcPr>
                </a:tc>
                <a:extLst>
                  <a:ext uri="{0D108BD9-81ED-4DB2-BD59-A6C34878D82A}">
                    <a16:rowId xmlns:a16="http://schemas.microsoft.com/office/drawing/2014/main" val="3098625581"/>
                  </a:ext>
                </a:extLst>
              </a:tr>
            </a:tbl>
          </a:graphicData>
        </a:graphic>
      </p:graphicFrame>
      <p:sp>
        <p:nvSpPr>
          <p:cNvPr id="4" name="Title 1">
            <a:extLst>
              <a:ext uri="{FF2B5EF4-FFF2-40B4-BE49-F238E27FC236}">
                <a16:creationId xmlns:a16="http://schemas.microsoft.com/office/drawing/2014/main" id="{95750A08-C9CF-43E1-831E-FB69B9D86524}"/>
              </a:ext>
            </a:extLst>
          </p:cNvPr>
          <p:cNvSpPr>
            <a:spLocks noGrp="1"/>
          </p:cNvSpPr>
          <p:nvPr>
            <p:ph type="title"/>
          </p:nvPr>
        </p:nvSpPr>
        <p:spPr>
          <a:xfrm>
            <a:off x="838200" y="365125"/>
            <a:ext cx="10515600" cy="1325563"/>
          </a:xfrm>
          <a:solidFill>
            <a:srgbClr val="00A3AF"/>
          </a:solidFill>
        </p:spPr>
        <p:txBody>
          <a:bodyPr>
            <a:normAutofit/>
          </a:bodyPr>
          <a:lstStyle/>
          <a:p>
            <a:pPr algn="ctr"/>
            <a:r>
              <a:rPr lang="en-US" sz="3600" b="1" dirty="0">
                <a:solidFill>
                  <a:schemeClr val="bg1"/>
                </a:solidFill>
                <a:latin typeface="Montserrat" panose="00000500000000000000" pitchFamily="2" charset="0"/>
              </a:rPr>
              <a:t>Third Stimulus Check (Recovery Rebate)</a:t>
            </a:r>
          </a:p>
        </p:txBody>
      </p:sp>
    </p:spTree>
    <p:extLst>
      <p:ext uri="{BB962C8B-B14F-4D97-AF65-F5344CB8AC3E}">
        <p14:creationId xmlns:p14="http://schemas.microsoft.com/office/powerpoint/2010/main" val="21031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750A08-C9CF-43E1-831E-FB69B9D86524}"/>
              </a:ext>
            </a:extLst>
          </p:cNvPr>
          <p:cNvSpPr>
            <a:spLocks noGrp="1"/>
          </p:cNvSpPr>
          <p:nvPr>
            <p:ph type="title"/>
          </p:nvPr>
        </p:nvSpPr>
        <p:spPr>
          <a:xfrm>
            <a:off x="838200" y="365125"/>
            <a:ext cx="10515600" cy="1325563"/>
          </a:xfrm>
          <a:solidFill>
            <a:srgbClr val="00A3AF"/>
          </a:solidFill>
        </p:spPr>
        <p:txBody>
          <a:bodyPr>
            <a:normAutofit/>
          </a:bodyPr>
          <a:lstStyle/>
          <a:p>
            <a:pPr algn="ctr"/>
            <a:r>
              <a:rPr lang="en-US" sz="3600" b="1" dirty="0">
                <a:solidFill>
                  <a:schemeClr val="bg1"/>
                </a:solidFill>
                <a:latin typeface="Montserrat" panose="00000500000000000000" pitchFamily="2" charset="0"/>
              </a:rPr>
              <a:t>Revisiting our Prior Example</a:t>
            </a:r>
          </a:p>
        </p:txBody>
      </p:sp>
      <p:sp>
        <p:nvSpPr>
          <p:cNvPr id="5" name="TextBox 4">
            <a:extLst>
              <a:ext uri="{FF2B5EF4-FFF2-40B4-BE49-F238E27FC236}">
                <a16:creationId xmlns:a16="http://schemas.microsoft.com/office/drawing/2014/main" id="{330FAF7D-463A-40AA-8308-310BB654C8ED}"/>
              </a:ext>
            </a:extLst>
          </p:cNvPr>
          <p:cNvSpPr txBox="1"/>
          <p:nvPr/>
        </p:nvSpPr>
        <p:spPr>
          <a:xfrm>
            <a:off x="402809" y="1867593"/>
            <a:ext cx="7903923" cy="2031325"/>
          </a:xfrm>
          <a:prstGeom prst="rect">
            <a:avLst/>
          </a:prstGeom>
          <a:noFill/>
        </p:spPr>
        <p:txBody>
          <a:bodyPr wrap="square">
            <a:spAutoFit/>
          </a:bodyPr>
          <a:lstStyle/>
          <a:p>
            <a:r>
              <a:rPr lang="en-US" dirty="0"/>
              <a:t>CHILD TAX CREDIT</a:t>
            </a:r>
          </a:p>
          <a:p>
            <a:pPr marL="342900" indent="-342900">
              <a:buFont typeface="Arial" panose="020B0604020202020204" pitchFamily="34" charset="0"/>
              <a:buChar char="•"/>
            </a:pPr>
            <a:r>
              <a:rPr lang="en-US" dirty="0"/>
              <a:t>Family welcomes a new baby in Dec. 2021 and has a 4-year-old.</a:t>
            </a:r>
          </a:p>
          <a:p>
            <a:pPr marL="800100" lvl="1" indent="-342900">
              <a:buFont typeface="Arial" panose="020B0604020202020204" pitchFamily="34" charset="0"/>
              <a:buChar char="•"/>
            </a:pPr>
            <a:r>
              <a:rPr lang="en-US" dirty="0"/>
              <a:t>Family is entitled to the Child Tax Credit for her newborn, for a total of $3,600 of CTC payments. </a:t>
            </a:r>
          </a:p>
          <a:p>
            <a:pPr marL="800100" lvl="1" indent="-342900">
              <a:buFont typeface="Arial" panose="020B0604020202020204" pitchFamily="34" charset="0"/>
              <a:buChar char="•"/>
            </a:pPr>
            <a:r>
              <a:rPr lang="en-US" dirty="0"/>
              <a:t>They received the advanced monthly payments for her 4-year-old, but they will be entitled to the second half of $1,800 when she files taxes.</a:t>
            </a:r>
          </a:p>
          <a:p>
            <a:pPr marL="800100" lvl="1" indent="-342900">
              <a:buFont typeface="Arial" panose="020B0604020202020204" pitchFamily="34" charset="0"/>
              <a:buChar char="•"/>
            </a:pPr>
            <a:r>
              <a:rPr lang="en-US" b="1" dirty="0"/>
              <a:t>Total CTC payments for this family by filing taxes= $5,400</a:t>
            </a:r>
          </a:p>
        </p:txBody>
      </p:sp>
      <p:sp>
        <p:nvSpPr>
          <p:cNvPr id="6" name="Rectangle 5">
            <a:extLst>
              <a:ext uri="{FF2B5EF4-FFF2-40B4-BE49-F238E27FC236}">
                <a16:creationId xmlns:a16="http://schemas.microsoft.com/office/drawing/2014/main" id="{4DD2E84A-9414-480C-B50C-23E52390CAA4}"/>
              </a:ext>
            </a:extLst>
          </p:cNvPr>
          <p:cNvSpPr/>
          <p:nvPr/>
        </p:nvSpPr>
        <p:spPr>
          <a:xfrm>
            <a:off x="7828767" y="5377997"/>
            <a:ext cx="4363233" cy="1480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learn about other tax credits that you or families you serve might be entitled to by filing taxes!</a:t>
            </a:r>
          </a:p>
        </p:txBody>
      </p:sp>
      <p:pic>
        <p:nvPicPr>
          <p:cNvPr id="2052" name="Picture 4" descr="25,444 Black Family Illustrations &amp; Clip Art - iStock">
            <a:extLst>
              <a:ext uri="{FF2B5EF4-FFF2-40B4-BE49-F238E27FC236}">
                <a16:creationId xmlns:a16="http://schemas.microsoft.com/office/drawing/2014/main" id="{D54D198B-41A5-4E2D-959C-F0D689640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646" y="2115130"/>
            <a:ext cx="3294606" cy="32946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Dollar Bill Cliparts, Download Free Dollar Bill Cliparts png images,  Free ClipArts on Clipart Library">
            <a:extLst>
              <a:ext uri="{FF2B5EF4-FFF2-40B4-BE49-F238E27FC236}">
                <a16:creationId xmlns:a16="http://schemas.microsoft.com/office/drawing/2014/main" id="{B47BEE7A-4C81-44B7-BFD5-E98469ED9A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4" y="851770"/>
            <a:ext cx="727666" cy="3973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Dollar Bill Cliparts, Download Free Dollar Bill Cliparts png images,  Free ClipArts on Clipart Library">
            <a:extLst>
              <a:ext uri="{FF2B5EF4-FFF2-40B4-BE49-F238E27FC236}">
                <a16:creationId xmlns:a16="http://schemas.microsoft.com/office/drawing/2014/main" id="{1E5DAB9E-8988-4D62-B67F-550206469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4" y="365125"/>
            <a:ext cx="704590" cy="3847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Dollar Bill Cliparts, Download Free Dollar Bill Cliparts png images,  Free ClipArts on Clipart Library">
            <a:extLst>
              <a:ext uri="{FF2B5EF4-FFF2-40B4-BE49-F238E27FC236}">
                <a16:creationId xmlns:a16="http://schemas.microsoft.com/office/drawing/2014/main" id="{EFF40AAE-3D8E-4F14-8BA2-F2173EFAA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2" y="1351016"/>
            <a:ext cx="764610" cy="4175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853A48-ADD6-42FB-9A19-C65005DD7EB9}"/>
              </a:ext>
            </a:extLst>
          </p:cNvPr>
          <p:cNvSpPr txBox="1"/>
          <p:nvPr/>
        </p:nvSpPr>
        <p:spPr>
          <a:xfrm>
            <a:off x="414347" y="3863515"/>
            <a:ext cx="8078300" cy="1200329"/>
          </a:xfrm>
          <a:prstGeom prst="rect">
            <a:avLst/>
          </a:prstGeom>
          <a:noFill/>
        </p:spPr>
        <p:txBody>
          <a:bodyPr wrap="square">
            <a:spAutoFit/>
          </a:bodyPr>
          <a:lstStyle/>
          <a:p>
            <a:r>
              <a:rPr lang="en-US" dirty="0"/>
              <a:t>RECOVERY REBATE</a:t>
            </a:r>
          </a:p>
          <a:p>
            <a:pPr marL="342900" indent="-342900">
              <a:buFont typeface="Arial" panose="020B0604020202020204" pitchFamily="34" charset="0"/>
              <a:buChar char="•"/>
            </a:pPr>
            <a:r>
              <a:rPr lang="en-US" dirty="0"/>
              <a:t>While, their 4-year old received their third stimulus payment, their newborn did not.</a:t>
            </a:r>
          </a:p>
          <a:p>
            <a:pPr marL="342900" indent="-342900">
              <a:buFont typeface="Arial" panose="020B0604020202020204" pitchFamily="34" charset="0"/>
              <a:buChar char="•"/>
            </a:pPr>
            <a:r>
              <a:rPr lang="en-US" b="1" dirty="0"/>
              <a:t>Recovery rebate for their newborn =$1400</a:t>
            </a:r>
          </a:p>
        </p:txBody>
      </p:sp>
      <p:sp>
        <p:nvSpPr>
          <p:cNvPr id="12" name="TextBox 11">
            <a:extLst>
              <a:ext uri="{FF2B5EF4-FFF2-40B4-BE49-F238E27FC236}">
                <a16:creationId xmlns:a16="http://schemas.microsoft.com/office/drawing/2014/main" id="{3E590952-5076-44AB-BEEE-14443982B9E9}"/>
              </a:ext>
            </a:extLst>
          </p:cNvPr>
          <p:cNvSpPr txBox="1"/>
          <p:nvPr/>
        </p:nvSpPr>
        <p:spPr>
          <a:xfrm>
            <a:off x="414347" y="5271526"/>
            <a:ext cx="7010400" cy="800219"/>
          </a:xfrm>
          <a:prstGeom prst="rect">
            <a:avLst/>
          </a:prstGeom>
          <a:noFill/>
        </p:spPr>
        <p:txBody>
          <a:bodyPr wrap="square">
            <a:spAutoFit/>
          </a:bodyPr>
          <a:lstStyle/>
          <a:p>
            <a:r>
              <a:rPr lang="en-US" b="1" dirty="0">
                <a:highlight>
                  <a:srgbClr val="FFFF00"/>
                </a:highlight>
              </a:rPr>
              <a:t>From those two credits, the TOTAL amount this family is entitled to in CTC and Recovery Rebate Tax Credits = </a:t>
            </a:r>
            <a:r>
              <a:rPr lang="en-US" sz="2800" b="1" dirty="0">
                <a:highlight>
                  <a:srgbClr val="FFFF00"/>
                </a:highlight>
              </a:rPr>
              <a:t>$6,800!!!</a:t>
            </a:r>
          </a:p>
        </p:txBody>
      </p:sp>
    </p:spTree>
    <p:extLst>
      <p:ext uri="{BB962C8B-B14F-4D97-AF65-F5344CB8AC3E}">
        <p14:creationId xmlns:p14="http://schemas.microsoft.com/office/powerpoint/2010/main" val="157368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latin typeface="+mn-lt"/>
              </a:rPr>
              <a:t>Federal Earned Income Tax Credit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sp>
        <p:nvSpPr>
          <p:cNvPr id="10" name="Content Placeholder 2">
            <a:extLst>
              <a:ext uri="{FF2B5EF4-FFF2-40B4-BE49-F238E27FC236}">
                <a16:creationId xmlns:a16="http://schemas.microsoft.com/office/drawing/2014/main" id="{75761890-4717-A943-B493-AB4F3C098350}"/>
              </a:ext>
            </a:extLst>
          </p:cNvPr>
          <p:cNvSpPr>
            <a:spLocks noGrp="1"/>
          </p:cNvSpPr>
          <p:nvPr>
            <p:ph idx="1"/>
          </p:nvPr>
        </p:nvSpPr>
        <p:spPr>
          <a:xfrm>
            <a:off x="838200" y="1825625"/>
            <a:ext cx="10515600" cy="3882100"/>
          </a:xfrm>
        </p:spPr>
        <p:txBody>
          <a:bodyPr>
            <a:normAutofit/>
          </a:bodyPr>
          <a:lstStyle/>
          <a:p>
            <a:pPr marL="0" indent="0">
              <a:buNone/>
            </a:pPr>
            <a:r>
              <a:rPr lang="en-US" dirty="0"/>
              <a:t>In 2021, the earned income tax credit is worth up to:</a:t>
            </a:r>
          </a:p>
          <a:p>
            <a:pPr marL="0" indent="0">
              <a:buNone/>
            </a:pPr>
            <a:endParaRPr lang="en-US" dirty="0"/>
          </a:p>
          <a:p>
            <a:r>
              <a:rPr lang="en-US" dirty="0"/>
              <a:t>$6,728 for workers raising 3 or more children</a:t>
            </a:r>
          </a:p>
          <a:p>
            <a:r>
              <a:rPr lang="en-US" dirty="0"/>
              <a:t>$5,980 for workers raising 2 or more children</a:t>
            </a:r>
          </a:p>
          <a:p>
            <a:r>
              <a:rPr lang="en-US" dirty="0"/>
              <a:t>$3,618 for workers raising 1 or more children</a:t>
            </a:r>
          </a:p>
          <a:p>
            <a:r>
              <a:rPr lang="en-US" dirty="0"/>
              <a:t>$1,502 for workers without any dependent children</a:t>
            </a:r>
            <a:endParaRPr lang="en-US" sz="2800" dirty="0">
              <a:solidFill>
                <a:srgbClr val="00263E"/>
              </a:solidFill>
            </a:endParaRPr>
          </a:p>
        </p:txBody>
      </p:sp>
    </p:spTree>
    <p:extLst>
      <p:ext uri="{BB962C8B-B14F-4D97-AF65-F5344CB8AC3E}">
        <p14:creationId xmlns:p14="http://schemas.microsoft.com/office/powerpoint/2010/main" val="266428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latin typeface="+mn-lt"/>
              </a:rPr>
              <a:t>EITC eligibility - maximum income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pic>
        <p:nvPicPr>
          <p:cNvPr id="7" name="Picture 6" descr="Graphical user interface, text, application&#10;&#10;Description automatically generated with medium confidence">
            <a:extLst>
              <a:ext uri="{FF2B5EF4-FFF2-40B4-BE49-F238E27FC236}">
                <a16:creationId xmlns:a16="http://schemas.microsoft.com/office/drawing/2014/main" id="{3A1D3D41-90B9-D24B-85C4-BF018AC00985}"/>
              </a:ext>
            </a:extLst>
          </p:cNvPr>
          <p:cNvPicPr>
            <a:picLocks noChangeAspect="1"/>
          </p:cNvPicPr>
          <p:nvPr/>
        </p:nvPicPr>
        <p:blipFill>
          <a:blip r:embed="rId4"/>
          <a:stretch>
            <a:fillRect/>
          </a:stretch>
        </p:blipFill>
        <p:spPr>
          <a:xfrm>
            <a:off x="807340" y="1775747"/>
            <a:ext cx="10746045" cy="3859495"/>
          </a:xfrm>
          <a:prstGeom prst="rect">
            <a:avLst/>
          </a:prstGeom>
        </p:spPr>
      </p:pic>
    </p:spTree>
    <p:extLst>
      <p:ext uri="{BB962C8B-B14F-4D97-AF65-F5344CB8AC3E}">
        <p14:creationId xmlns:p14="http://schemas.microsoft.com/office/powerpoint/2010/main" val="34483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graphicFrame>
        <p:nvGraphicFramePr>
          <p:cNvPr id="13" name="Object 12">
            <a:extLst>
              <a:ext uri="{FF2B5EF4-FFF2-40B4-BE49-F238E27FC236}">
                <a16:creationId xmlns:a16="http://schemas.microsoft.com/office/drawing/2014/main" id="{9AF7E5D6-77BB-1342-A209-77EA62378C5C}"/>
              </a:ext>
            </a:extLst>
          </p:cNvPr>
          <p:cNvGraphicFramePr>
            <a:graphicFrameLocks noChangeAspect="1"/>
          </p:cNvGraphicFramePr>
          <p:nvPr/>
        </p:nvGraphicFramePr>
        <p:xfrm>
          <a:off x="1564295" y="447976"/>
          <a:ext cx="9637105" cy="6198224"/>
        </p:xfrm>
        <a:graphic>
          <a:graphicData uri="http://schemas.openxmlformats.org/presentationml/2006/ole">
            <mc:AlternateContent xmlns:mc="http://schemas.openxmlformats.org/markup-compatibility/2006">
              <mc:Choice xmlns:v="urn:schemas-microsoft-com:vml" Requires="v">
                <p:oleObj spid="_x0000_s1026" name="Document" r:id="rId4" imgW="5943600" imgH="3822700" progId="Word.Document.12">
                  <p:embed/>
                </p:oleObj>
              </mc:Choice>
              <mc:Fallback>
                <p:oleObj name="Document" r:id="rId4" imgW="5943600" imgH="3822700" progId="Word.Document.12">
                  <p:embed/>
                  <p:pic>
                    <p:nvPicPr>
                      <p:cNvPr id="13" name="Object 12">
                        <a:extLst>
                          <a:ext uri="{FF2B5EF4-FFF2-40B4-BE49-F238E27FC236}">
                            <a16:creationId xmlns:a16="http://schemas.microsoft.com/office/drawing/2014/main" id="{9AF7E5D6-77BB-1342-A209-77EA62378C5C}"/>
                          </a:ext>
                        </a:extLst>
                      </p:cNvPr>
                      <p:cNvPicPr/>
                      <p:nvPr/>
                    </p:nvPicPr>
                    <p:blipFill>
                      <a:blip r:embed="rId5"/>
                      <a:stretch>
                        <a:fillRect/>
                      </a:stretch>
                    </p:blipFill>
                    <p:spPr>
                      <a:xfrm>
                        <a:off x="1564295" y="447976"/>
                        <a:ext cx="9637105" cy="6198224"/>
                      </a:xfrm>
                      <a:prstGeom prst="rect">
                        <a:avLst/>
                      </a:prstGeom>
                    </p:spPr>
                  </p:pic>
                </p:oleObj>
              </mc:Fallback>
            </mc:AlternateContent>
          </a:graphicData>
        </a:graphic>
      </p:graphicFrame>
    </p:spTree>
    <p:extLst>
      <p:ext uri="{BB962C8B-B14F-4D97-AF65-F5344CB8AC3E}">
        <p14:creationId xmlns:p14="http://schemas.microsoft.com/office/powerpoint/2010/main" val="144356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latin typeface="+mn-lt"/>
              </a:rPr>
              <a:t>How would one family benefit?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sp>
        <p:nvSpPr>
          <p:cNvPr id="10" name="Content Placeholder 2">
            <a:extLst>
              <a:ext uri="{FF2B5EF4-FFF2-40B4-BE49-F238E27FC236}">
                <a16:creationId xmlns:a16="http://schemas.microsoft.com/office/drawing/2014/main" id="{75761890-4717-A943-B493-AB4F3C098350}"/>
              </a:ext>
            </a:extLst>
          </p:cNvPr>
          <p:cNvSpPr>
            <a:spLocks noGrp="1"/>
          </p:cNvSpPr>
          <p:nvPr>
            <p:ph idx="1"/>
          </p:nvPr>
        </p:nvSpPr>
        <p:spPr>
          <a:xfrm>
            <a:off x="838200" y="1825625"/>
            <a:ext cx="10515600" cy="3882100"/>
          </a:xfrm>
        </p:spPr>
        <p:txBody>
          <a:bodyPr>
            <a:normAutofit/>
          </a:bodyPr>
          <a:lstStyle/>
          <a:p>
            <a:endParaRPr lang="en-US" sz="1100" dirty="0">
              <a:solidFill>
                <a:srgbClr val="00263E"/>
              </a:solidFill>
            </a:endParaRPr>
          </a:p>
          <a:p>
            <a:r>
              <a:rPr lang="en-US" dirty="0"/>
              <a:t>Mary and John have two children (ages 4 and 7) and together make $40,000 annually. </a:t>
            </a:r>
          </a:p>
          <a:p>
            <a:endParaRPr lang="en-US" dirty="0"/>
          </a:p>
          <a:p>
            <a:r>
              <a:rPr lang="en-US" dirty="0"/>
              <a:t>Mary and John’s family would be eligible for </a:t>
            </a:r>
            <a:r>
              <a:rPr lang="en-US" b="1" dirty="0"/>
              <a:t>$2,915 from the federal refundable EITC</a:t>
            </a:r>
          </a:p>
          <a:p>
            <a:pPr marL="0" indent="0">
              <a:buNone/>
            </a:pPr>
            <a:endParaRPr lang="en-US" b="1" dirty="0"/>
          </a:p>
          <a:p>
            <a:pPr marL="0" indent="0">
              <a:buNone/>
            </a:pPr>
            <a:endParaRPr lang="en-US" sz="1100" dirty="0">
              <a:solidFill>
                <a:srgbClr val="00263E"/>
              </a:solidFill>
            </a:endParaRPr>
          </a:p>
          <a:p>
            <a:pPr marL="457200" lvl="1" indent="0">
              <a:buNone/>
            </a:pPr>
            <a:endParaRPr lang="en-US" sz="1000" dirty="0">
              <a:solidFill>
                <a:srgbClr val="00263E"/>
              </a:solidFill>
            </a:endParaRPr>
          </a:p>
          <a:p>
            <a:endParaRPr lang="en-US" sz="1100" dirty="0">
              <a:solidFill>
                <a:srgbClr val="00263E"/>
              </a:solidFill>
            </a:endParaRPr>
          </a:p>
          <a:p>
            <a:endParaRPr lang="en-US" dirty="0">
              <a:solidFill>
                <a:srgbClr val="00263E"/>
              </a:solidFill>
            </a:endParaRPr>
          </a:p>
        </p:txBody>
      </p:sp>
    </p:spTree>
    <p:extLst>
      <p:ext uri="{BB962C8B-B14F-4D97-AF65-F5344CB8AC3E}">
        <p14:creationId xmlns:p14="http://schemas.microsoft.com/office/powerpoint/2010/main" val="54681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latin typeface="+mn-lt"/>
              </a:rPr>
              <a:t>The Child &amp; Dependent Care Tax Credit (CDCTC)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sp>
        <p:nvSpPr>
          <p:cNvPr id="10" name="Content Placeholder 2">
            <a:extLst>
              <a:ext uri="{FF2B5EF4-FFF2-40B4-BE49-F238E27FC236}">
                <a16:creationId xmlns:a16="http://schemas.microsoft.com/office/drawing/2014/main" id="{75761890-4717-A943-B493-AB4F3C098350}"/>
              </a:ext>
            </a:extLst>
          </p:cNvPr>
          <p:cNvSpPr>
            <a:spLocks noGrp="1"/>
          </p:cNvSpPr>
          <p:nvPr>
            <p:ph idx="1"/>
          </p:nvPr>
        </p:nvSpPr>
        <p:spPr>
          <a:xfrm>
            <a:off x="838200" y="1825625"/>
            <a:ext cx="10515600" cy="3882100"/>
          </a:xfrm>
        </p:spPr>
        <p:txBody>
          <a:bodyPr>
            <a:normAutofit/>
          </a:bodyPr>
          <a:lstStyle/>
          <a:p>
            <a:pPr marL="0" indent="0">
              <a:buNone/>
            </a:pPr>
            <a:r>
              <a:rPr lang="en-US" dirty="0"/>
              <a:t>In 2021, the credit is worth:</a:t>
            </a:r>
          </a:p>
          <a:p>
            <a:pPr marL="0" indent="0">
              <a:buNone/>
            </a:pPr>
            <a:endParaRPr lang="en-US" dirty="0"/>
          </a:p>
          <a:p>
            <a:r>
              <a:rPr lang="en-US" dirty="0"/>
              <a:t>Up to $4,000 for one child under age 13</a:t>
            </a:r>
          </a:p>
          <a:p>
            <a:endParaRPr lang="en-US" sz="1000" dirty="0"/>
          </a:p>
          <a:p>
            <a:r>
              <a:rPr lang="en-US" dirty="0"/>
              <a:t>Up to $8,000 for two or more children under age 13</a:t>
            </a:r>
          </a:p>
          <a:p>
            <a:endParaRPr lang="en-US" sz="1000" dirty="0"/>
          </a:p>
          <a:p>
            <a:r>
              <a:rPr lang="en-US" dirty="0"/>
              <a:t>The amount depends on the number of dependents in care, your family income, and the amount you paid for care during 2021</a:t>
            </a:r>
          </a:p>
          <a:p>
            <a:endParaRPr lang="en-US" dirty="0">
              <a:solidFill>
                <a:srgbClr val="00263E"/>
              </a:solidFill>
            </a:endParaRPr>
          </a:p>
        </p:txBody>
      </p:sp>
    </p:spTree>
    <p:extLst>
      <p:ext uri="{BB962C8B-B14F-4D97-AF65-F5344CB8AC3E}">
        <p14:creationId xmlns:p14="http://schemas.microsoft.com/office/powerpoint/2010/main" val="208968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latin typeface="+mn-lt"/>
              </a:rPr>
              <a:t>How would one family benefit?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sp>
        <p:nvSpPr>
          <p:cNvPr id="10" name="Content Placeholder 2">
            <a:extLst>
              <a:ext uri="{FF2B5EF4-FFF2-40B4-BE49-F238E27FC236}">
                <a16:creationId xmlns:a16="http://schemas.microsoft.com/office/drawing/2014/main" id="{75761890-4717-A943-B493-AB4F3C098350}"/>
              </a:ext>
            </a:extLst>
          </p:cNvPr>
          <p:cNvSpPr>
            <a:spLocks noGrp="1"/>
          </p:cNvSpPr>
          <p:nvPr>
            <p:ph idx="1"/>
          </p:nvPr>
        </p:nvSpPr>
        <p:spPr>
          <a:xfrm>
            <a:off x="838200" y="1825625"/>
            <a:ext cx="10515600" cy="3882100"/>
          </a:xfrm>
        </p:spPr>
        <p:txBody>
          <a:bodyPr>
            <a:normAutofit/>
          </a:bodyPr>
          <a:lstStyle/>
          <a:p>
            <a:endParaRPr lang="en-US" sz="1100" dirty="0">
              <a:solidFill>
                <a:srgbClr val="00263E"/>
              </a:solidFill>
            </a:endParaRPr>
          </a:p>
          <a:p>
            <a:r>
              <a:rPr lang="en-US" dirty="0"/>
              <a:t>Mary and John have two children (ages 4 and 7) and together make $40,000 annually. They spent $4,000 for summer camp for their 7-year old and $5,000 for child care for the 4-year old in 2021.</a:t>
            </a:r>
          </a:p>
          <a:p>
            <a:endParaRPr lang="en-US" dirty="0"/>
          </a:p>
          <a:p>
            <a:r>
              <a:rPr lang="en-US" dirty="0"/>
              <a:t>Mary and John’s family would be eligible for $4,500 from the federal CDCTC -- 50% of $4,000 ($2,000) and 50% of $5,000 ($2,500) </a:t>
            </a:r>
          </a:p>
          <a:p>
            <a:pPr lvl="1"/>
            <a:endParaRPr lang="en-US" dirty="0"/>
          </a:p>
          <a:p>
            <a:endParaRPr lang="en-US" sz="1100" dirty="0">
              <a:solidFill>
                <a:srgbClr val="00263E"/>
              </a:solidFill>
            </a:endParaRPr>
          </a:p>
          <a:p>
            <a:pPr marL="457200" lvl="1" indent="0">
              <a:buNone/>
            </a:pPr>
            <a:endParaRPr lang="en-US" sz="1000" dirty="0">
              <a:solidFill>
                <a:srgbClr val="00263E"/>
              </a:solidFill>
            </a:endParaRPr>
          </a:p>
          <a:p>
            <a:endParaRPr lang="en-US" sz="1100" dirty="0">
              <a:solidFill>
                <a:srgbClr val="00263E"/>
              </a:solidFill>
            </a:endParaRPr>
          </a:p>
          <a:p>
            <a:endParaRPr lang="en-US" dirty="0">
              <a:solidFill>
                <a:srgbClr val="00263E"/>
              </a:solidFill>
            </a:endParaRPr>
          </a:p>
        </p:txBody>
      </p:sp>
    </p:spTree>
    <p:extLst>
      <p:ext uri="{BB962C8B-B14F-4D97-AF65-F5344CB8AC3E}">
        <p14:creationId xmlns:p14="http://schemas.microsoft.com/office/powerpoint/2010/main" val="368955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750A08-C9CF-43E1-831E-FB69B9D86524}"/>
              </a:ext>
            </a:extLst>
          </p:cNvPr>
          <p:cNvSpPr>
            <a:spLocks noGrp="1"/>
          </p:cNvSpPr>
          <p:nvPr>
            <p:ph type="title"/>
          </p:nvPr>
        </p:nvSpPr>
        <p:spPr>
          <a:xfrm>
            <a:off x="838200" y="365125"/>
            <a:ext cx="10515600" cy="1325563"/>
          </a:xfrm>
          <a:solidFill>
            <a:srgbClr val="00A3AF"/>
          </a:solidFill>
        </p:spPr>
        <p:txBody>
          <a:bodyPr>
            <a:normAutofit fontScale="90000"/>
          </a:bodyPr>
          <a:lstStyle/>
          <a:p>
            <a:pPr algn="ctr"/>
            <a:r>
              <a:rPr lang="en-US" sz="3600" b="1" dirty="0">
                <a:solidFill>
                  <a:schemeClr val="bg1"/>
                </a:solidFill>
                <a:latin typeface="Montserrat" panose="00000500000000000000" pitchFamily="2" charset="0"/>
              </a:rPr>
              <a:t>So…</a:t>
            </a:r>
            <a:br>
              <a:rPr lang="en-US" sz="3600" b="1" dirty="0">
                <a:solidFill>
                  <a:schemeClr val="bg1"/>
                </a:solidFill>
                <a:latin typeface="Montserrat" panose="00000500000000000000" pitchFamily="2" charset="0"/>
              </a:rPr>
            </a:br>
            <a:r>
              <a:rPr lang="en-US" sz="3600" b="1" dirty="0">
                <a:solidFill>
                  <a:schemeClr val="bg1"/>
                </a:solidFill>
                <a:latin typeface="Montserrat" panose="00000500000000000000" pitchFamily="2" charset="0"/>
              </a:rPr>
              <a:t>How can people get their Child Tax Credits and the other credits we just talked about!?</a:t>
            </a:r>
          </a:p>
        </p:txBody>
      </p:sp>
      <p:sp>
        <p:nvSpPr>
          <p:cNvPr id="3" name="Content Placeholder 2">
            <a:extLst>
              <a:ext uri="{FF2B5EF4-FFF2-40B4-BE49-F238E27FC236}">
                <a16:creationId xmlns:a16="http://schemas.microsoft.com/office/drawing/2014/main" id="{845DF3C0-1F03-4C41-879B-8E882D2391EE}"/>
              </a:ext>
            </a:extLst>
          </p:cNvPr>
          <p:cNvSpPr>
            <a:spLocks noGrp="1"/>
          </p:cNvSpPr>
          <p:nvPr>
            <p:ph idx="1"/>
          </p:nvPr>
        </p:nvSpPr>
        <p:spPr>
          <a:xfrm>
            <a:off x="838200" y="1961965"/>
            <a:ext cx="8021715" cy="4001934"/>
          </a:xfrm>
        </p:spPr>
        <p:txBody>
          <a:bodyPr>
            <a:normAutofit/>
          </a:bodyPr>
          <a:lstStyle/>
          <a:p>
            <a:endParaRPr lang="en-US" dirty="0">
              <a:hlinkClick r:id="rId2"/>
            </a:endParaRPr>
          </a:p>
          <a:p>
            <a:r>
              <a:rPr lang="en-US" dirty="0"/>
              <a:t>Let’s hear from Courtney from Code for America about how you can get your tax credits and how you can help others get theirs!</a:t>
            </a:r>
          </a:p>
          <a:p>
            <a:endParaRPr lang="en-US" dirty="0">
              <a:hlinkClick r:id="rId2"/>
            </a:endParaRPr>
          </a:p>
          <a:p>
            <a:r>
              <a:rPr lang="en-US" dirty="0">
                <a:hlinkClick r:id="rId2"/>
              </a:rPr>
              <a:t>GetYourRefund.org/CTCOH</a:t>
            </a:r>
            <a:endParaRPr lang="en-US" dirty="0"/>
          </a:p>
        </p:txBody>
      </p:sp>
      <p:pic>
        <p:nvPicPr>
          <p:cNvPr id="1026" name="Picture 2">
            <a:extLst>
              <a:ext uri="{FF2B5EF4-FFF2-40B4-BE49-F238E27FC236}">
                <a16:creationId xmlns:a16="http://schemas.microsoft.com/office/drawing/2014/main" id="{294D0EBE-9E00-4BB5-B030-94EE35862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915" y="241719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2295" y="2034650"/>
            <a:ext cx="6745704" cy="2950623"/>
          </a:xfrm>
        </p:spPr>
        <p:txBody>
          <a:bodyPr>
            <a:noAutofit/>
          </a:bodyPr>
          <a:lstStyle/>
          <a:p>
            <a:pPr algn="l"/>
            <a:r>
              <a:rPr lang="en-US" sz="2800" dirty="0">
                <a:cs typeface="Gotham Book" pitchFamily="2" charset="0"/>
              </a:rPr>
              <a:t>We create a more vibrant, equitable, sustainable and inclusive Ohio through research, strategic communications, coalition building and policy advocacy. </a:t>
            </a:r>
            <a:r>
              <a:rPr lang="en-US" sz="2800" b="1" dirty="0">
                <a:cs typeface="Gotham Book" pitchFamily="2" charset="0"/>
              </a:rPr>
              <a:t>We create an economy that works…for everyone.</a:t>
            </a:r>
          </a:p>
          <a:p>
            <a:pPr algn="l"/>
            <a:endParaRPr lang="en-US" sz="2800" b="1" dirty="0">
              <a:solidFill>
                <a:srgbClr val="00263E"/>
              </a:solidFill>
              <a:cs typeface="Gotham Book" pitchFamily="2" charset="0"/>
            </a:endParaRPr>
          </a:p>
          <a:p>
            <a:pPr algn="l"/>
            <a:r>
              <a:rPr lang="en-US" sz="2800" b="1" dirty="0">
                <a:solidFill>
                  <a:srgbClr val="00263E"/>
                </a:solidFill>
                <a:cs typeface="Gotham Book" pitchFamily="2" charset="0"/>
                <a:hlinkClick r:id="rId2"/>
              </a:rPr>
              <a:t>www.policymattersohio.org</a:t>
            </a:r>
            <a:r>
              <a:rPr lang="en-US" sz="2800" b="1" dirty="0">
                <a:solidFill>
                  <a:srgbClr val="00263E"/>
                </a:solidFill>
                <a:cs typeface="Gotham Book" pitchFamily="2" charset="0"/>
              </a:rPr>
              <a:t> </a:t>
            </a:r>
          </a:p>
          <a:p>
            <a:pPr algn="l"/>
            <a:endParaRPr lang="en-US" sz="2800" b="1" dirty="0">
              <a:solidFill>
                <a:srgbClr val="00263E"/>
              </a:solidFill>
              <a:cs typeface="Gotham Book" pitchFamily="2" charset="0"/>
            </a:endParaRPr>
          </a:p>
        </p:txBody>
      </p:sp>
      <p:pic>
        <p:nvPicPr>
          <p:cNvPr id="4" name="Picture 3"/>
          <p:cNvPicPr>
            <a:picLocks noChangeAspect="1"/>
          </p:cNvPicPr>
          <p:nvPr/>
        </p:nvPicPr>
        <p:blipFill>
          <a:blip r:embed="rId3"/>
          <a:srcRect/>
          <a:stretch/>
        </p:blipFill>
        <p:spPr>
          <a:xfrm>
            <a:off x="720201" y="2034651"/>
            <a:ext cx="2950624" cy="2950624"/>
          </a:xfrm>
          <a:prstGeom prst="rect">
            <a:avLst/>
          </a:prstGeom>
        </p:spPr>
      </p:pic>
    </p:spTree>
    <p:extLst>
      <p:ext uri="{BB962C8B-B14F-4D97-AF65-F5344CB8AC3E}">
        <p14:creationId xmlns:p14="http://schemas.microsoft.com/office/powerpoint/2010/main" val="187975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259"/>
          <p:cNvSpPr txBox="1">
            <a:spLocks noGrp="1"/>
          </p:cNvSpPr>
          <p:nvPr>
            <p:ph type="title"/>
          </p:nvPr>
        </p:nvSpPr>
        <p:spPr>
          <a:xfrm>
            <a:off x="653667" y="600200"/>
            <a:ext cx="9393600" cy="5454400"/>
          </a:xfrm>
          <a:prstGeom prst="rect">
            <a:avLst/>
          </a:prstGeom>
        </p:spPr>
        <p:txBody>
          <a:bodyPr spcFirstLastPara="1" vert="horz" wrap="square" lIns="121900" tIns="121900" rIns="121900" bIns="121900" rtlCol="0" anchor="ctr" anchorCtr="0">
            <a:normAutofit/>
          </a:bodyPr>
          <a:lstStyle/>
          <a:p>
            <a:r>
              <a:rPr lang="en"/>
              <a:t>2022 GetYourRefund.org</a:t>
            </a:r>
            <a:endParaRPr/>
          </a:p>
          <a:p>
            <a:r>
              <a:rPr lang="en"/>
              <a:t>Tax Filing Services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graphicFrame>
        <p:nvGraphicFramePr>
          <p:cNvPr id="1678" name="Google Shape;1678;p260"/>
          <p:cNvGraphicFramePr/>
          <p:nvPr/>
        </p:nvGraphicFramePr>
        <p:xfrm>
          <a:off x="182917" y="-45623"/>
          <a:ext cx="11826133" cy="6978330"/>
        </p:xfrm>
        <a:graphic>
          <a:graphicData uri="http://schemas.openxmlformats.org/drawingml/2006/table">
            <a:tbl>
              <a:tblPr>
                <a:noFill/>
              </a:tblPr>
              <a:tblGrid>
                <a:gridCol w="1894933">
                  <a:extLst>
                    <a:ext uri="{9D8B030D-6E8A-4147-A177-3AD203B41FA5}">
                      <a16:colId xmlns:a16="http://schemas.microsoft.com/office/drawing/2014/main" val="20000"/>
                    </a:ext>
                  </a:extLst>
                </a:gridCol>
                <a:gridCol w="2482800">
                  <a:extLst>
                    <a:ext uri="{9D8B030D-6E8A-4147-A177-3AD203B41FA5}">
                      <a16:colId xmlns:a16="http://schemas.microsoft.com/office/drawing/2014/main" val="20001"/>
                    </a:ext>
                  </a:extLst>
                </a:gridCol>
                <a:gridCol w="2482800">
                  <a:extLst>
                    <a:ext uri="{9D8B030D-6E8A-4147-A177-3AD203B41FA5}">
                      <a16:colId xmlns:a16="http://schemas.microsoft.com/office/drawing/2014/main" val="20002"/>
                    </a:ext>
                  </a:extLst>
                </a:gridCol>
                <a:gridCol w="2482800">
                  <a:extLst>
                    <a:ext uri="{9D8B030D-6E8A-4147-A177-3AD203B41FA5}">
                      <a16:colId xmlns:a16="http://schemas.microsoft.com/office/drawing/2014/main" val="20003"/>
                    </a:ext>
                  </a:extLst>
                </a:gridCol>
                <a:gridCol w="2482800">
                  <a:extLst>
                    <a:ext uri="{9D8B030D-6E8A-4147-A177-3AD203B41FA5}">
                      <a16:colId xmlns:a16="http://schemas.microsoft.com/office/drawing/2014/main" val="20004"/>
                    </a:ext>
                  </a:extLst>
                </a:gridCol>
              </a:tblGrid>
              <a:tr h="1547328">
                <a:tc>
                  <a:txBody>
                    <a:bodyPr/>
                    <a:lstStyle/>
                    <a:p>
                      <a:pPr marL="0" marR="38925" lvl="0" indent="0" algn="ctr" rtl="0">
                        <a:spcBef>
                          <a:spcPts val="0"/>
                        </a:spcBef>
                        <a:spcAft>
                          <a:spcPts val="0"/>
                        </a:spcAft>
                        <a:buNone/>
                      </a:pPr>
                      <a:endParaRPr sz="900">
                        <a:latin typeface="Source Sans Pro"/>
                        <a:ea typeface="Source Sans Pro"/>
                        <a:cs typeface="Source Sans Pro"/>
                        <a:sym typeface="Source Sans Pro"/>
                      </a:endParaRPr>
                    </a:p>
                  </a:txBody>
                  <a:tcPr marL="121900" marR="121900" marT="121900" marB="121900">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500" b="1">
                          <a:latin typeface="Source Sans Pro"/>
                          <a:ea typeface="Source Sans Pro"/>
                          <a:cs typeface="Source Sans Pro"/>
                          <a:sym typeface="Source Sans Pro"/>
                        </a:rPr>
                        <a:t>GetYourRefund</a:t>
                      </a:r>
                      <a:endParaRPr sz="1500" b="1">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300" i="1">
                          <a:latin typeface="Source Sans Pro"/>
                          <a:ea typeface="Source Sans Pro"/>
                          <a:cs typeface="Source Sans Pro"/>
                          <a:sym typeface="Source Sans Pro"/>
                        </a:rPr>
                        <a:t>Full Service, Virtual VITA</a:t>
                      </a:r>
                      <a:endParaRPr sz="1300" i="1">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File for multiple years with assistance.</a:t>
                      </a:r>
                      <a:endParaRPr sz="1300">
                        <a:latin typeface="Source Sans Pro"/>
                        <a:ea typeface="Source Sans Pro"/>
                        <a:cs typeface="Source Sans Pro"/>
                        <a:sym typeface="Source Sans Pro"/>
                      </a:endParaRPr>
                    </a:p>
                  </a:txBody>
                  <a:tcPr marL="121900" marR="121900" marT="121900" marB="121900">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solidFill>
                      <a:srgbClr val="E2F9F6">
                        <a:alpha val="69270"/>
                      </a:srgbClr>
                    </a:solidFill>
                  </a:tcPr>
                </a:tc>
                <a:tc>
                  <a:txBody>
                    <a:bodyPr/>
                    <a:lstStyle/>
                    <a:p>
                      <a:pPr marL="0" lvl="0" indent="0" algn="ctr" rtl="0">
                        <a:lnSpc>
                          <a:spcPct val="115000"/>
                        </a:lnSpc>
                        <a:spcBef>
                          <a:spcPts val="0"/>
                        </a:spcBef>
                        <a:spcAft>
                          <a:spcPts val="0"/>
                        </a:spcAft>
                        <a:buNone/>
                      </a:pPr>
                      <a:r>
                        <a:rPr lang="en" sz="1500" b="1">
                          <a:latin typeface="Source Sans Pro"/>
                          <a:ea typeface="Source Sans Pro"/>
                          <a:cs typeface="Source Sans Pro"/>
                          <a:sym typeface="Source Sans Pro"/>
                        </a:rPr>
                        <a:t>File Myself</a:t>
                      </a:r>
                      <a:endParaRPr sz="1500" b="1">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300" i="1">
                          <a:latin typeface="Source Sans Pro"/>
                          <a:ea typeface="Source Sans Pro"/>
                          <a:cs typeface="Source Sans Pro"/>
                          <a:sym typeface="Source Sans Pro"/>
                        </a:rPr>
                        <a:t>Facilitated Self Assistance/DIY</a:t>
                      </a:r>
                      <a:endParaRPr sz="1300" i="1">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File quickly online on your own for 2021</a:t>
                      </a:r>
                      <a:endParaRPr sz="1300">
                        <a:latin typeface="Source Sans Pro"/>
                        <a:ea typeface="Source Sans Pro"/>
                        <a:cs typeface="Source Sans Pro"/>
                        <a:sym typeface="Source Sans Pro"/>
                      </a:endParaRPr>
                    </a:p>
                  </a:txBody>
                  <a:tcPr marL="121900" marR="121900" marT="121900" marB="121900">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solidFill>
                      <a:srgbClr val="E6EBF9">
                        <a:alpha val="49020"/>
                      </a:srgbClr>
                    </a:solidFill>
                  </a:tcPr>
                </a:tc>
                <a:tc>
                  <a:txBody>
                    <a:bodyPr/>
                    <a:lstStyle/>
                    <a:p>
                      <a:pPr marL="0" lvl="0" indent="0" algn="ctr" rtl="0">
                        <a:lnSpc>
                          <a:spcPct val="115000"/>
                        </a:lnSpc>
                        <a:spcBef>
                          <a:spcPts val="0"/>
                        </a:spcBef>
                        <a:spcAft>
                          <a:spcPts val="0"/>
                        </a:spcAft>
                        <a:buNone/>
                      </a:pPr>
                      <a:r>
                        <a:rPr lang="en" sz="1500" b="1">
                          <a:latin typeface="Source Sans Pro"/>
                          <a:ea typeface="Source Sans Pro"/>
                          <a:cs typeface="Source Sans Pro"/>
                          <a:sym typeface="Source Sans Pro"/>
                        </a:rPr>
                        <a:t>GetCTC Express</a:t>
                      </a:r>
                      <a:endParaRPr sz="1500" b="1">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300" i="1">
                          <a:latin typeface="Source Sans Pro"/>
                          <a:ea typeface="Source Sans Pro"/>
                          <a:cs typeface="Source Sans Pro"/>
                          <a:sym typeface="Source Sans Pro"/>
                        </a:rPr>
                        <a:t>Simplified Filing</a:t>
                      </a:r>
                      <a:endParaRPr sz="1300" i="1">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File quickly on your own to collect your stimulus payments and Child Tax Credit. </a:t>
                      </a:r>
                      <a:endParaRPr sz="1300">
                        <a:latin typeface="Source Sans Pro"/>
                        <a:ea typeface="Source Sans Pro"/>
                        <a:cs typeface="Source Sans Pro"/>
                        <a:sym typeface="Source Sans Pro"/>
                      </a:endParaRPr>
                    </a:p>
                  </a:txBody>
                  <a:tcPr marL="121900" marR="121900" marT="121900" marB="121900">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solidFill>
                      <a:srgbClr val="F3F3F3">
                        <a:alpha val="45250"/>
                      </a:srgbClr>
                    </a:solidFill>
                  </a:tcPr>
                </a:tc>
                <a:tc>
                  <a:txBody>
                    <a:bodyPr/>
                    <a:lstStyle/>
                    <a:p>
                      <a:pPr marL="0" lvl="0" indent="0" algn="ctr" rtl="0">
                        <a:spcBef>
                          <a:spcPts val="0"/>
                        </a:spcBef>
                        <a:spcAft>
                          <a:spcPts val="0"/>
                        </a:spcAft>
                        <a:buNone/>
                      </a:pPr>
                      <a:r>
                        <a:rPr lang="en" sz="1500" b="1">
                          <a:latin typeface="Source Sans Pro"/>
                          <a:ea typeface="Source Sans Pro"/>
                          <a:cs typeface="Source Sans Pro"/>
                          <a:sym typeface="Source Sans Pro"/>
                        </a:rPr>
                        <a:t>VITA Site Location Finder</a:t>
                      </a:r>
                      <a:endParaRPr sz="1500" b="1">
                        <a:latin typeface="Source Sans Pro"/>
                        <a:ea typeface="Source Sans Pro"/>
                        <a:cs typeface="Source Sans Pro"/>
                        <a:sym typeface="Source Sans Pro"/>
                      </a:endParaRPr>
                    </a:p>
                    <a:p>
                      <a:pPr marL="0" lvl="0" indent="0" algn="ctr" rtl="0">
                        <a:spcBef>
                          <a:spcPts val="0"/>
                        </a:spcBef>
                        <a:spcAft>
                          <a:spcPts val="0"/>
                        </a:spcAft>
                        <a:buNone/>
                      </a:pPr>
                      <a:r>
                        <a:rPr lang="en" sz="1500" i="1">
                          <a:latin typeface="Source Sans Pro"/>
                          <a:ea typeface="Source Sans Pro"/>
                          <a:cs typeface="Source Sans Pro"/>
                          <a:sym typeface="Source Sans Pro"/>
                        </a:rPr>
                        <a:t>In-person VITA</a:t>
                      </a:r>
                      <a:endParaRPr sz="1500" i="1">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endParaRPr sz="130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endParaRPr sz="130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300">
                          <a:solidFill>
                            <a:schemeClr val="dk1"/>
                          </a:solidFill>
                          <a:latin typeface="Source Sans Pro"/>
                          <a:ea typeface="Source Sans Pro"/>
                          <a:cs typeface="Source Sans Pro"/>
                          <a:sym typeface="Source Sans Pro"/>
                        </a:rPr>
                        <a:t>Find a site near you for in-person help</a:t>
                      </a:r>
                      <a:endParaRPr sz="1300">
                        <a:solidFill>
                          <a:schemeClr val="dk1"/>
                        </a:solidFill>
                        <a:latin typeface="Source Sans Pro"/>
                        <a:ea typeface="Source Sans Pro"/>
                        <a:cs typeface="Source Sans Pro"/>
                        <a:sym typeface="Source Sans Pro"/>
                      </a:endParaRPr>
                    </a:p>
                  </a:txBody>
                  <a:tcPr marL="121900" marR="121900" marT="121900" marB="121900">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solidFill>
                      <a:srgbClr val="FFF3E0">
                        <a:alpha val="41340"/>
                      </a:srgbClr>
                    </a:solidFill>
                  </a:tcPr>
                </a:tc>
                <a:extLst>
                  <a:ext uri="{0D108BD9-81ED-4DB2-BD59-A6C34878D82A}">
                    <a16:rowId xmlns:a16="http://schemas.microsoft.com/office/drawing/2014/main" val="10000"/>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Launch date and capacity</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17145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Launches 1/31/22</a:t>
                      </a:r>
                      <a:endParaRPr sz="1100">
                        <a:solidFill>
                          <a:schemeClr val="dk1"/>
                        </a:solidFill>
                        <a:latin typeface="Source Sans Pro"/>
                        <a:ea typeface="Source Sans Pro"/>
                        <a:cs typeface="Source Sans Pro"/>
                        <a:sym typeface="Source Sans Pro"/>
                      </a:endParaRPr>
                    </a:p>
                    <a:p>
                      <a:pPr marL="17145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Limited capacity</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Launches 1/31/22</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Unlimited capacity</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E6EBF9">
                        <a:alpha val="49020"/>
                      </a:srgbClr>
                    </a:solidFill>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Launches May</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Unlimited capacity</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Launch dates vary </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Capacity varies</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FFF3E0">
                        <a:alpha val="41340"/>
                      </a:srgbClr>
                    </a:solidFill>
                  </a:tcPr>
                </a:tc>
                <a:extLst>
                  <a:ext uri="{0D108BD9-81ED-4DB2-BD59-A6C34878D82A}">
                    <a16:rowId xmlns:a16="http://schemas.microsoft.com/office/drawing/2014/main" val="10001"/>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Household income limit</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under $66,000</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Under $73,000</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E6EBF9">
                        <a:alpha val="4902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Under $25,000</a:t>
                      </a: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($12,500 if filing individually)</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Typically under $58,000 </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FFF3E0">
                        <a:alpha val="41340"/>
                      </a:srgbClr>
                    </a:solidFill>
                  </a:tcPr>
                </a:tc>
                <a:extLst>
                  <a:ext uri="{0D108BD9-81ED-4DB2-BD59-A6C34878D82A}">
                    <a16:rowId xmlns:a16="http://schemas.microsoft.com/office/drawing/2014/main" val="10002"/>
                  </a:ext>
                </a:extLst>
              </a:tr>
              <a:tr h="430321">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Filing years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2021-2018</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2021</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E6EBF9">
                        <a:alpha val="4902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2021</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2021-2018</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FFF3E0">
                        <a:alpha val="41340"/>
                      </a:srgbClr>
                    </a:solidFill>
                  </a:tcPr>
                </a:tc>
                <a:extLst>
                  <a:ext uri="{0D108BD9-81ED-4DB2-BD59-A6C34878D82A}">
                    <a16:rowId xmlns:a16="http://schemas.microsoft.com/office/drawing/2014/main" val="10003"/>
                  </a:ext>
                </a:extLst>
              </a:tr>
              <a:tr h="5342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Credits and payments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CTC, Stimulus, EITC, State Credits</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CTC, Stimulus 3, EITC, State Credits</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E6EBF9">
                        <a:alpha val="4902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CTC, Stimulus 3</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CTC, Stimulus, EITC, State Credits</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FFF3E0">
                        <a:alpha val="41340"/>
                      </a:srgbClr>
                    </a:solidFill>
                  </a:tcPr>
                </a:tc>
                <a:extLst>
                  <a:ext uri="{0D108BD9-81ED-4DB2-BD59-A6C34878D82A}">
                    <a16:rowId xmlns:a16="http://schemas.microsoft.com/office/drawing/2014/main" val="10004"/>
                  </a:ext>
                </a:extLst>
              </a:tr>
              <a:tr h="11973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Required information</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Photos of IDs </a:t>
                      </a: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a:latin typeface="Source Sans Pro"/>
                          <a:ea typeface="Source Sans Pro"/>
                          <a:cs typeface="Source Sans Pro"/>
                          <a:sym typeface="Source Sans Pro"/>
                        </a:rPr>
                        <a:t>(Social Security and ITIN paperwork) </a:t>
                      </a:r>
                      <a:endParaRPr sz="1000">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Photos of tax documents </a:t>
                      </a:r>
                      <a:br>
                        <a:rPr lang="en" sz="1100">
                          <a:latin typeface="Source Sans Pro"/>
                          <a:ea typeface="Source Sans Pro"/>
                          <a:cs typeface="Source Sans Pro"/>
                          <a:sym typeface="Source Sans Pro"/>
                        </a:rPr>
                      </a:br>
                      <a:r>
                        <a:rPr lang="en" sz="1000">
                          <a:latin typeface="Source Sans Pro"/>
                          <a:ea typeface="Source Sans Pro"/>
                          <a:cs typeface="Source Sans Pro"/>
                          <a:sym typeface="Source Sans Pro"/>
                        </a:rPr>
                        <a:t>(w2s, 1099s, etc) </a:t>
                      </a:r>
                      <a:endParaRPr sz="10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Social Security or ITIN numbers</a:t>
                      </a: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Tax documents </a:t>
                      </a:r>
                      <a:br>
                        <a:rPr lang="en" sz="1100">
                          <a:latin typeface="Source Sans Pro"/>
                          <a:ea typeface="Source Sans Pro"/>
                          <a:cs typeface="Source Sans Pro"/>
                          <a:sym typeface="Source Sans Pro"/>
                        </a:rPr>
                      </a:br>
                      <a:r>
                        <a:rPr lang="en" sz="1000">
                          <a:latin typeface="Source Sans Pro"/>
                          <a:ea typeface="Source Sans Pro"/>
                          <a:cs typeface="Source Sans Pro"/>
                          <a:sym typeface="Source Sans Pro"/>
                        </a:rPr>
                        <a:t>(w2s, 1099s, etc)</a:t>
                      </a:r>
                      <a:endParaRPr sz="10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E6EBF9">
                        <a:alpha val="49020"/>
                      </a:srgbClr>
                    </a:solidFill>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Social Security or ITIN numbers</a:t>
                      </a:r>
                      <a:endParaRPr sz="1100">
                        <a:solidFill>
                          <a:schemeClr val="dk1"/>
                        </a:solidFill>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Paper copies of IDs </a:t>
                      </a:r>
                      <a:endParaRPr sz="11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a:solidFill>
                            <a:schemeClr val="dk1"/>
                          </a:solidFill>
                          <a:latin typeface="Source Sans Pro"/>
                          <a:ea typeface="Source Sans Pro"/>
                          <a:cs typeface="Source Sans Pro"/>
                          <a:sym typeface="Source Sans Pro"/>
                        </a:rPr>
                        <a:t>(social security and ITIN paperwork)</a:t>
                      </a:r>
                      <a:endParaRPr sz="10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 </a:t>
                      </a:r>
                      <a:endParaRPr sz="11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Tax documents</a:t>
                      </a:r>
                      <a:br>
                        <a:rPr lang="en" sz="1100">
                          <a:solidFill>
                            <a:schemeClr val="dk1"/>
                          </a:solidFill>
                          <a:latin typeface="Source Sans Pro"/>
                          <a:ea typeface="Source Sans Pro"/>
                          <a:cs typeface="Source Sans Pro"/>
                          <a:sym typeface="Source Sans Pro"/>
                        </a:rPr>
                      </a:br>
                      <a:r>
                        <a:rPr lang="en" sz="1000">
                          <a:solidFill>
                            <a:schemeClr val="dk1"/>
                          </a:solidFill>
                          <a:latin typeface="Source Sans Pro"/>
                          <a:ea typeface="Source Sans Pro"/>
                          <a:cs typeface="Source Sans Pro"/>
                          <a:sym typeface="Source Sans Pro"/>
                        </a:rPr>
                        <a:t> (w2s, 1099s, etc) </a:t>
                      </a:r>
                      <a:endParaRPr sz="10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FFF3E0">
                        <a:alpha val="41340"/>
                      </a:srgbClr>
                    </a:solidFill>
                  </a:tcPr>
                </a:tc>
                <a:extLst>
                  <a:ext uri="{0D108BD9-81ED-4DB2-BD59-A6C34878D82A}">
                    <a16:rowId xmlns:a16="http://schemas.microsoft.com/office/drawing/2014/main" val="10005"/>
                  </a:ext>
                </a:extLst>
              </a:tr>
              <a:tr h="782280">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Length of time to file </a:t>
                      </a:r>
                      <a:br>
                        <a:rPr lang="en" sz="1100" b="1">
                          <a:latin typeface="Source Sans Pro"/>
                          <a:ea typeface="Source Sans Pro"/>
                          <a:cs typeface="Source Sans Pro"/>
                          <a:sym typeface="Source Sans Pro"/>
                        </a:rPr>
                      </a:br>
                      <a:r>
                        <a:rPr lang="en" sz="900" b="1" i="1">
                          <a:latin typeface="Source Sans Pro"/>
                          <a:ea typeface="Source Sans Pro"/>
                          <a:cs typeface="Source Sans Pro"/>
                          <a:sym typeface="Source Sans Pro"/>
                        </a:rPr>
                        <a:t>IRS payment processing times </a:t>
                      </a:r>
                      <a:br>
                        <a:rPr lang="en" sz="900" b="1" i="1">
                          <a:latin typeface="Source Sans Pro"/>
                          <a:ea typeface="Source Sans Pro"/>
                          <a:cs typeface="Source Sans Pro"/>
                          <a:sym typeface="Source Sans Pro"/>
                        </a:rPr>
                      </a:br>
                      <a:r>
                        <a:rPr lang="en" sz="900" b="1" i="1">
                          <a:latin typeface="Source Sans Pro"/>
                          <a:ea typeface="Source Sans Pro"/>
                          <a:cs typeface="Source Sans Pro"/>
                          <a:sym typeface="Source Sans Pro"/>
                        </a:rPr>
                        <a:t>vary 3-6 weeks</a:t>
                      </a:r>
                      <a:endParaRPr sz="900" b="1" i="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2-3 weeks</a:t>
                      </a:r>
                      <a:br>
                        <a:rPr lang="en" sz="1100">
                          <a:latin typeface="Source Sans Pro"/>
                          <a:ea typeface="Source Sans Pro"/>
                          <a:cs typeface="Source Sans Pro"/>
                          <a:sym typeface="Source Sans Pro"/>
                        </a:rPr>
                      </a:br>
                      <a:r>
                        <a:rPr lang="en" sz="1000">
                          <a:latin typeface="Source Sans Pro"/>
                          <a:ea typeface="Source Sans Pro"/>
                          <a:cs typeface="Source Sans Pro"/>
                          <a:sym typeface="Source Sans Pro"/>
                        </a:rPr>
                        <a:t>(includes 2 phone calls with VITA volunteer)</a:t>
                      </a:r>
                      <a:endParaRPr sz="10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45 minutes</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E6EBF9">
                        <a:alpha val="4902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15 minutes</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Depends on location</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FFF3E0">
                        <a:alpha val="41340"/>
                      </a:srgbClr>
                    </a:solidFill>
                  </a:tcPr>
                </a:tc>
                <a:extLst>
                  <a:ext uri="{0D108BD9-81ED-4DB2-BD59-A6C34878D82A}">
                    <a16:rowId xmlns:a16="http://schemas.microsoft.com/office/drawing/2014/main" val="10006"/>
                  </a:ext>
                </a:extLst>
              </a:tr>
              <a:tr h="1224833">
                <a:tc>
                  <a:txBody>
                    <a:bodyPr/>
                    <a:lstStyle/>
                    <a:p>
                      <a:pPr marL="0" lvl="0" indent="0" algn="ctr" rtl="0">
                        <a:spcBef>
                          <a:spcPts val="0"/>
                        </a:spcBef>
                        <a:spcAft>
                          <a:spcPts val="0"/>
                        </a:spcAft>
                        <a:buNone/>
                      </a:pPr>
                      <a:r>
                        <a:rPr lang="en" sz="1100" b="1">
                          <a:solidFill>
                            <a:schemeClr val="dk1"/>
                          </a:solidFill>
                          <a:latin typeface="Source Sans Pro"/>
                          <a:ea typeface="Source Sans Pro"/>
                          <a:cs typeface="Source Sans Pro"/>
                          <a:sym typeface="Source Sans Pro"/>
                        </a:rPr>
                        <a:t>Other Considerations</a:t>
                      </a:r>
                      <a:r>
                        <a:rPr lang="en" sz="1100">
                          <a:latin typeface="Source Sans Pro"/>
                          <a:ea typeface="Source Sans Pro"/>
                          <a:cs typeface="Source Sans Pro"/>
                          <a:sym typeface="Source Sans Pro"/>
                        </a:rPr>
                        <a:t> </a:t>
                      </a:r>
                      <a:endParaRPr sz="1100">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171450" lvl="0" indent="-111125" algn="l" rtl="0">
                        <a:lnSpc>
                          <a:spcPct val="115000"/>
                        </a:lnSpc>
                        <a:spcBef>
                          <a:spcPts val="0"/>
                        </a:spcBef>
                        <a:spcAft>
                          <a:spcPts val="0"/>
                        </a:spcAft>
                        <a:buSzPts val="850"/>
                        <a:buFont typeface="Source Sans Pro"/>
                        <a:buChar char="●"/>
                      </a:pPr>
                      <a:r>
                        <a:rPr lang="en" sz="1100">
                          <a:latin typeface="Source Sans Pro"/>
                          <a:ea typeface="Source Sans Pro"/>
                          <a:cs typeface="Source Sans Pro"/>
                          <a:sym typeface="Source Sans Pro"/>
                        </a:rPr>
                        <a:t>IRS-certified VITA tax team</a:t>
                      </a:r>
                      <a:endParaRPr sz="1100">
                        <a:latin typeface="Source Sans Pro"/>
                        <a:ea typeface="Source Sans Pro"/>
                        <a:cs typeface="Source Sans Pro"/>
                        <a:sym typeface="Source Sans Pro"/>
                      </a:endParaRPr>
                    </a:p>
                    <a:p>
                      <a:pPr marL="171450" lvl="0" indent="-111125" algn="l" rtl="0">
                        <a:lnSpc>
                          <a:spcPct val="115000"/>
                        </a:lnSpc>
                        <a:spcBef>
                          <a:spcPts val="0"/>
                        </a:spcBef>
                        <a:spcAft>
                          <a:spcPts val="0"/>
                        </a:spcAft>
                        <a:buSzPts val="850"/>
                        <a:buFont typeface="Source Sans Pro"/>
                        <a:buChar char="●"/>
                      </a:pPr>
                      <a:r>
                        <a:rPr lang="en" sz="1100">
                          <a:solidFill>
                            <a:schemeClr val="dk1"/>
                          </a:solidFill>
                          <a:latin typeface="Source Sans Pro"/>
                          <a:ea typeface="Source Sans Pro"/>
                          <a:cs typeface="Source Sans Pro"/>
                          <a:sym typeface="Source Sans Pro"/>
                        </a:rPr>
                        <a:t>ITIN application assistance</a:t>
                      </a:r>
                      <a:endParaRPr sz="1100">
                        <a:solidFill>
                          <a:schemeClr val="dk1"/>
                        </a:solidFill>
                        <a:latin typeface="Source Sans Pro"/>
                        <a:ea typeface="Source Sans Pro"/>
                        <a:cs typeface="Source Sans Pro"/>
                        <a:sym typeface="Source Sans Pro"/>
                      </a:endParaRPr>
                    </a:p>
                    <a:p>
                      <a:pPr marL="17145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Accessing required documents can be a major barrier for clients</a:t>
                      </a:r>
                      <a:endParaRPr sz="1100">
                        <a:solidFill>
                          <a:schemeClr val="dk1"/>
                        </a:solidFill>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lnB w="9525" cap="flat" cmpd="sng">
                      <a:solidFill>
                        <a:srgbClr val="9E9E9E">
                          <a:alpha val="0"/>
                        </a:srgbClr>
                      </a:solidFill>
                      <a:prstDash val="solid"/>
                      <a:round/>
                      <a:headEnd type="none" w="sm" len="sm"/>
                      <a:tailEnd type="none" w="sm" len="sm"/>
                    </a:lnB>
                    <a:solidFill>
                      <a:srgbClr val="E2F9F6">
                        <a:alpha val="69270"/>
                      </a:srgbClr>
                    </a:solidFill>
                  </a:tcPr>
                </a:tc>
                <a:tc>
                  <a:txBody>
                    <a:bodyPr/>
                    <a:lstStyle/>
                    <a:p>
                      <a:pPr marL="17145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IRS-certified chat support available</a:t>
                      </a:r>
                      <a:endParaRPr sz="1100">
                        <a:solidFill>
                          <a:schemeClr val="dk1"/>
                        </a:solidFill>
                        <a:latin typeface="Source Sans Pro"/>
                        <a:ea typeface="Source Sans Pro"/>
                        <a:cs typeface="Source Sans Pro"/>
                        <a:sym typeface="Source Sans Pro"/>
                      </a:endParaRPr>
                    </a:p>
                    <a:p>
                      <a:pPr marL="17145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Software is formatted for smartphones but computers or tablets are highly recommended </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B w="9525" cap="flat" cmpd="sng">
                      <a:solidFill>
                        <a:srgbClr val="9E9E9E">
                          <a:alpha val="0"/>
                        </a:srgbClr>
                      </a:solidFill>
                      <a:prstDash val="solid"/>
                      <a:round/>
                      <a:headEnd type="none" w="sm" len="sm"/>
                      <a:tailEnd type="none" w="sm" len="sm"/>
                    </a:lnB>
                    <a:solidFill>
                      <a:srgbClr val="E6EBF9">
                        <a:alpha val="49020"/>
                      </a:srgbClr>
                    </a:solidFill>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Waiting for simplified may not be a good option for households at risk of their dependent being claimed by someone else</a:t>
                      </a:r>
                      <a:endParaRPr sz="1100">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B w="9525" cap="flat" cmpd="sng">
                      <a:solidFill>
                        <a:srgbClr val="9E9E9E">
                          <a:alpha val="0"/>
                        </a:srgbClr>
                      </a:solidFill>
                      <a:prstDash val="solid"/>
                      <a:round/>
                      <a:headEnd type="none" w="sm" len="sm"/>
                      <a:tailEnd type="none" w="sm" len="sm"/>
                    </a:lnB>
                    <a:solidFill>
                      <a:srgbClr val="F3F3F3">
                        <a:alpha val="45250"/>
                      </a:srgbClr>
                    </a:solidFill>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IRS-certified VITA tax team</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ITIN application assistance (sometimes)</a:t>
                      </a:r>
                      <a:endParaRPr sz="1100">
                        <a:solidFill>
                          <a:schemeClr val="dk1"/>
                        </a:solidFill>
                        <a:latin typeface="Source Sans Pro"/>
                        <a:ea typeface="Source Sans Pro"/>
                        <a:cs typeface="Source Sans Pro"/>
                        <a:sym typeface="Source Sans Pro"/>
                      </a:endParaRPr>
                    </a:p>
                  </a:txBody>
                  <a:tcPr marL="121900" marR="121900" marT="121900" marB="121900" anchor="ctr">
                    <a:lnL w="381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7"/>
                  </a:ext>
                </a:extLst>
              </a:tr>
            </a:tbl>
          </a:graphicData>
        </a:graphic>
      </p:graphicFrame>
      <p:grpSp>
        <p:nvGrpSpPr>
          <p:cNvPr id="1679" name="Google Shape;1679;p260"/>
          <p:cNvGrpSpPr/>
          <p:nvPr/>
        </p:nvGrpSpPr>
        <p:grpSpPr>
          <a:xfrm>
            <a:off x="301078" y="114667"/>
            <a:ext cx="1692276" cy="923482"/>
            <a:chOff x="152400" y="86000"/>
            <a:chExt cx="1146425" cy="504856"/>
          </a:xfrm>
        </p:grpSpPr>
        <p:pic>
          <p:nvPicPr>
            <p:cNvPr id="1680" name="Google Shape;1680;p260"/>
            <p:cNvPicPr preferRelativeResize="0"/>
            <p:nvPr/>
          </p:nvPicPr>
          <p:blipFill>
            <a:blip r:embed="rId3">
              <a:alphaModFix/>
            </a:blip>
            <a:stretch>
              <a:fillRect/>
            </a:stretch>
          </p:blipFill>
          <p:spPr>
            <a:xfrm>
              <a:off x="152400" y="228150"/>
              <a:ext cx="115925" cy="115900"/>
            </a:xfrm>
            <a:prstGeom prst="rect">
              <a:avLst/>
            </a:prstGeom>
            <a:noFill/>
            <a:ln>
              <a:noFill/>
            </a:ln>
          </p:spPr>
        </p:pic>
        <p:sp>
          <p:nvSpPr>
            <p:cNvPr id="1681" name="Google Shape;1681;p260"/>
            <p:cNvSpPr txBox="1"/>
            <p:nvPr/>
          </p:nvSpPr>
          <p:spPr>
            <a:xfrm>
              <a:off x="268325" y="86000"/>
              <a:ext cx="1030500" cy="504856"/>
            </a:xfrm>
            <a:prstGeom prst="rect">
              <a:avLst/>
            </a:prstGeom>
            <a:noFill/>
            <a:ln>
              <a:noFill/>
            </a:ln>
          </p:spPr>
          <p:txBody>
            <a:bodyPr spcFirstLastPara="1" wrap="square" lIns="121900" tIns="121900" rIns="121900" bIns="121900" anchor="t" anchorCtr="0">
              <a:spAutoFit/>
            </a:bodyPr>
            <a:lstStyle/>
            <a:p>
              <a:r>
                <a:rPr lang="en" sz="1467" i="1">
                  <a:solidFill>
                    <a:schemeClr val="dk1"/>
                  </a:solidFill>
                  <a:latin typeface="Source Sans Pro"/>
                  <a:ea typeface="Source Sans Pro"/>
                  <a:cs typeface="Source Sans Pro"/>
                  <a:sym typeface="Source Sans Pro"/>
                </a:rPr>
                <a:t>VITA-certified chat Support available!</a:t>
              </a:r>
              <a:endParaRPr sz="1467" i="1">
                <a:latin typeface="Source Sans Pro"/>
                <a:ea typeface="Source Sans Pro"/>
                <a:cs typeface="Source Sans Pro"/>
                <a:sym typeface="Source Sans Pr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graphicFrame>
        <p:nvGraphicFramePr>
          <p:cNvPr id="1686" name="Google Shape;1686;p261"/>
          <p:cNvGraphicFramePr/>
          <p:nvPr/>
        </p:nvGraphicFramePr>
        <p:xfrm>
          <a:off x="83451" y="69197"/>
          <a:ext cx="6833033" cy="6719607"/>
        </p:xfrm>
        <a:graphic>
          <a:graphicData uri="http://schemas.openxmlformats.org/drawingml/2006/table">
            <a:tbl>
              <a:tblPr>
                <a:noFill/>
              </a:tblPr>
              <a:tblGrid>
                <a:gridCol w="3097433">
                  <a:extLst>
                    <a:ext uri="{9D8B030D-6E8A-4147-A177-3AD203B41FA5}">
                      <a16:colId xmlns:a16="http://schemas.microsoft.com/office/drawing/2014/main" val="20000"/>
                    </a:ext>
                  </a:extLst>
                </a:gridCol>
                <a:gridCol w="3735600">
                  <a:extLst>
                    <a:ext uri="{9D8B030D-6E8A-4147-A177-3AD203B41FA5}">
                      <a16:colId xmlns:a16="http://schemas.microsoft.com/office/drawing/2014/main" val="20001"/>
                    </a:ext>
                  </a:extLst>
                </a:gridCol>
              </a:tblGrid>
              <a:tr h="1239480">
                <a:tc>
                  <a:txBody>
                    <a:bodyPr/>
                    <a:lstStyle/>
                    <a:p>
                      <a:pPr marL="0" marR="38925" lvl="0" indent="0" algn="ctr" rtl="0">
                        <a:spcBef>
                          <a:spcPts val="0"/>
                        </a:spcBef>
                        <a:spcAft>
                          <a:spcPts val="0"/>
                        </a:spcAft>
                        <a:buNone/>
                      </a:pPr>
                      <a:endParaRPr sz="1200">
                        <a:latin typeface="Source Sans Pro"/>
                        <a:ea typeface="Source Sans Pro"/>
                        <a:cs typeface="Source Sans Pro"/>
                        <a:sym typeface="Source Sans Pro"/>
                      </a:endParaRPr>
                    </a:p>
                  </a:txBody>
                  <a:tcPr marL="121900" marR="121900" marT="121900" marB="121900">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tcPr>
                </a:tc>
                <a:tc>
                  <a:txBody>
                    <a:bodyPr/>
                    <a:lstStyle/>
                    <a:p>
                      <a:pPr marL="0" lvl="0" indent="0" algn="ctr" rtl="0">
                        <a:lnSpc>
                          <a:spcPct val="100000"/>
                        </a:lnSpc>
                        <a:spcBef>
                          <a:spcPts val="0"/>
                        </a:spcBef>
                        <a:spcAft>
                          <a:spcPts val="0"/>
                        </a:spcAft>
                        <a:buNone/>
                      </a:pPr>
                      <a:r>
                        <a:rPr lang="en" sz="1700" b="1">
                          <a:latin typeface="Source Sans Pro"/>
                          <a:ea typeface="Source Sans Pro"/>
                          <a:cs typeface="Source Sans Pro"/>
                          <a:sym typeface="Source Sans Pro"/>
                        </a:rPr>
                        <a:t>GetYourRefund</a:t>
                      </a:r>
                      <a:endParaRPr sz="1700" b="1">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 sz="1600" i="1">
                          <a:latin typeface="Source Sans Pro"/>
                          <a:ea typeface="Source Sans Pro"/>
                          <a:cs typeface="Source Sans Pro"/>
                          <a:sym typeface="Source Sans Pro"/>
                        </a:rPr>
                        <a:t>Full Service, Virtual VITA</a:t>
                      </a:r>
                      <a:endParaRPr sz="1600" i="1">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6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 sz="1600">
                          <a:latin typeface="Source Sans Pro"/>
                          <a:ea typeface="Source Sans Pro"/>
                          <a:cs typeface="Source Sans Pro"/>
                          <a:sym typeface="Source Sans Pro"/>
                        </a:rPr>
                        <a:t>File for multiple years with assistance.</a:t>
                      </a:r>
                      <a:endParaRPr sz="1600">
                        <a:latin typeface="Source Sans Pro"/>
                        <a:ea typeface="Source Sans Pro"/>
                        <a:cs typeface="Source Sans Pro"/>
                        <a:sym typeface="Source Sans Pro"/>
                      </a:endParaRPr>
                    </a:p>
                  </a:txBody>
                  <a:tcPr marL="121900" marR="121900" marT="121900" marB="121900">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solidFill>
                      <a:srgbClr val="E2F9F6">
                        <a:alpha val="69270"/>
                      </a:srgbClr>
                    </a:solidFill>
                  </a:tcPr>
                </a:tc>
                <a:extLst>
                  <a:ext uri="{0D108BD9-81ED-4DB2-BD59-A6C34878D82A}">
                    <a16:rowId xmlns:a16="http://schemas.microsoft.com/office/drawing/2014/main" val="10000"/>
                  </a:ext>
                </a:extLst>
              </a:tr>
              <a:tr h="692967">
                <a:tc>
                  <a:txBody>
                    <a:bodyPr/>
                    <a:lstStyle/>
                    <a:p>
                      <a:pPr marL="0" lvl="0" indent="0" algn="r" rtl="0">
                        <a:spcBef>
                          <a:spcPts val="0"/>
                        </a:spcBef>
                        <a:spcAft>
                          <a:spcPts val="0"/>
                        </a:spcAft>
                        <a:buNone/>
                      </a:pPr>
                      <a:r>
                        <a:rPr lang="en" sz="1400" b="1">
                          <a:latin typeface="Source Sans Pro"/>
                          <a:ea typeface="Source Sans Pro"/>
                          <a:cs typeface="Source Sans Pro"/>
                          <a:sym typeface="Source Sans Pro"/>
                        </a:rPr>
                        <a:t>Launch date and capacity</a:t>
                      </a:r>
                      <a:endParaRPr sz="14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171450" lvl="0" indent="-123825" algn="l" rtl="0">
                        <a:lnSpc>
                          <a:spcPct val="100000"/>
                        </a:lnSpc>
                        <a:spcBef>
                          <a:spcPts val="0"/>
                        </a:spcBef>
                        <a:spcAft>
                          <a:spcPts val="0"/>
                        </a:spcAft>
                        <a:buClr>
                          <a:schemeClr val="dk1"/>
                        </a:buClr>
                        <a:buSzPts val="1050"/>
                        <a:buFont typeface="Source Sans Pro"/>
                        <a:buChar char="●"/>
                      </a:pPr>
                      <a:r>
                        <a:rPr lang="en" sz="1400">
                          <a:solidFill>
                            <a:schemeClr val="dk1"/>
                          </a:solidFill>
                          <a:latin typeface="Source Sans Pro"/>
                          <a:ea typeface="Source Sans Pro"/>
                          <a:cs typeface="Source Sans Pro"/>
                          <a:sym typeface="Source Sans Pro"/>
                        </a:rPr>
                        <a:t>Launches 1/31/22</a:t>
                      </a:r>
                      <a:endParaRPr sz="1400">
                        <a:solidFill>
                          <a:schemeClr val="dk1"/>
                        </a:solidFill>
                        <a:latin typeface="Source Sans Pro"/>
                        <a:ea typeface="Source Sans Pro"/>
                        <a:cs typeface="Source Sans Pro"/>
                        <a:sym typeface="Source Sans Pro"/>
                      </a:endParaRPr>
                    </a:p>
                    <a:p>
                      <a:pPr marL="171450" lvl="0" indent="-123825" algn="l" rtl="0">
                        <a:lnSpc>
                          <a:spcPct val="100000"/>
                        </a:lnSpc>
                        <a:spcBef>
                          <a:spcPts val="0"/>
                        </a:spcBef>
                        <a:spcAft>
                          <a:spcPts val="0"/>
                        </a:spcAft>
                        <a:buClr>
                          <a:schemeClr val="dk1"/>
                        </a:buClr>
                        <a:buSzPts val="1050"/>
                        <a:buFont typeface="Source Sans Pro"/>
                        <a:buChar char="●"/>
                      </a:pPr>
                      <a:r>
                        <a:rPr lang="en" sz="1400">
                          <a:solidFill>
                            <a:schemeClr val="dk1"/>
                          </a:solidFill>
                          <a:latin typeface="Source Sans Pro"/>
                          <a:ea typeface="Source Sans Pro"/>
                          <a:cs typeface="Source Sans Pro"/>
                          <a:sym typeface="Source Sans Pro"/>
                        </a:rPr>
                        <a:t>Limited capacity</a:t>
                      </a:r>
                      <a:endParaRPr sz="14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extLst>
                  <a:ext uri="{0D108BD9-81ED-4DB2-BD59-A6C34878D82A}">
                    <a16:rowId xmlns:a16="http://schemas.microsoft.com/office/drawing/2014/main" val="10001"/>
                  </a:ext>
                </a:extLst>
              </a:tr>
              <a:tr h="479300">
                <a:tc>
                  <a:txBody>
                    <a:bodyPr/>
                    <a:lstStyle/>
                    <a:p>
                      <a:pPr marL="0" lvl="0" indent="0" algn="r" rtl="0">
                        <a:spcBef>
                          <a:spcPts val="0"/>
                        </a:spcBef>
                        <a:spcAft>
                          <a:spcPts val="0"/>
                        </a:spcAft>
                        <a:buNone/>
                      </a:pPr>
                      <a:r>
                        <a:rPr lang="en" sz="1400" b="1">
                          <a:latin typeface="Source Sans Pro"/>
                          <a:ea typeface="Source Sans Pro"/>
                          <a:cs typeface="Source Sans Pro"/>
                          <a:sym typeface="Source Sans Pro"/>
                        </a:rPr>
                        <a:t>Household income limit</a:t>
                      </a:r>
                      <a:endParaRPr sz="14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400">
                          <a:latin typeface="Source Sans Pro"/>
                          <a:ea typeface="Source Sans Pro"/>
                          <a:cs typeface="Source Sans Pro"/>
                          <a:sym typeface="Source Sans Pro"/>
                        </a:rPr>
                        <a:t>under $66,000</a:t>
                      </a:r>
                      <a:endParaRPr sz="14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extLst>
                  <a:ext uri="{0D108BD9-81ED-4DB2-BD59-A6C34878D82A}">
                    <a16:rowId xmlns:a16="http://schemas.microsoft.com/office/drawing/2014/main" val="10002"/>
                  </a:ext>
                </a:extLst>
              </a:tr>
              <a:tr h="457160">
                <a:tc>
                  <a:txBody>
                    <a:bodyPr/>
                    <a:lstStyle/>
                    <a:p>
                      <a:pPr marL="0" lvl="0" indent="0" algn="r" rtl="0">
                        <a:spcBef>
                          <a:spcPts val="0"/>
                        </a:spcBef>
                        <a:spcAft>
                          <a:spcPts val="0"/>
                        </a:spcAft>
                        <a:buNone/>
                      </a:pPr>
                      <a:r>
                        <a:rPr lang="en" sz="1400" b="1">
                          <a:latin typeface="Source Sans Pro"/>
                          <a:ea typeface="Source Sans Pro"/>
                          <a:cs typeface="Source Sans Pro"/>
                          <a:sym typeface="Source Sans Pro"/>
                        </a:rPr>
                        <a:t>Filing years</a:t>
                      </a:r>
                      <a:endParaRPr sz="14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400">
                          <a:latin typeface="Source Sans Pro"/>
                          <a:ea typeface="Source Sans Pro"/>
                          <a:cs typeface="Source Sans Pro"/>
                          <a:sym typeface="Source Sans Pro"/>
                        </a:rPr>
                        <a:t>2021-2018</a:t>
                      </a:r>
                      <a:endParaRPr sz="14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extLst>
                  <a:ext uri="{0D108BD9-81ED-4DB2-BD59-A6C34878D82A}">
                    <a16:rowId xmlns:a16="http://schemas.microsoft.com/office/drawing/2014/main" val="10003"/>
                  </a:ext>
                </a:extLst>
              </a:tr>
              <a:tr h="531567">
                <a:tc>
                  <a:txBody>
                    <a:bodyPr/>
                    <a:lstStyle/>
                    <a:p>
                      <a:pPr marL="0" lvl="0" indent="0" algn="r" rtl="0">
                        <a:spcBef>
                          <a:spcPts val="0"/>
                        </a:spcBef>
                        <a:spcAft>
                          <a:spcPts val="0"/>
                        </a:spcAft>
                        <a:buNone/>
                      </a:pPr>
                      <a:r>
                        <a:rPr lang="en" sz="1400" b="1">
                          <a:latin typeface="Source Sans Pro"/>
                          <a:ea typeface="Source Sans Pro"/>
                          <a:cs typeface="Source Sans Pro"/>
                          <a:sym typeface="Source Sans Pro"/>
                        </a:rPr>
                        <a:t>Credits and payments</a:t>
                      </a:r>
                      <a:endParaRPr sz="14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400">
                          <a:latin typeface="Source Sans Pro"/>
                          <a:ea typeface="Source Sans Pro"/>
                          <a:cs typeface="Source Sans Pro"/>
                          <a:sym typeface="Source Sans Pro"/>
                        </a:rPr>
                        <a:t>CTC, Stimulus, EITC, State Credits</a:t>
                      </a:r>
                      <a:endParaRPr sz="14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extLst>
                  <a:ext uri="{0D108BD9-81ED-4DB2-BD59-A6C34878D82A}">
                    <a16:rowId xmlns:a16="http://schemas.microsoft.com/office/drawing/2014/main" val="10004"/>
                  </a:ext>
                </a:extLst>
              </a:tr>
              <a:tr h="1375933">
                <a:tc>
                  <a:txBody>
                    <a:bodyPr/>
                    <a:lstStyle/>
                    <a:p>
                      <a:pPr marL="0" lvl="0" indent="0" algn="r" rtl="0">
                        <a:spcBef>
                          <a:spcPts val="0"/>
                        </a:spcBef>
                        <a:spcAft>
                          <a:spcPts val="0"/>
                        </a:spcAft>
                        <a:buNone/>
                      </a:pPr>
                      <a:r>
                        <a:rPr lang="en" sz="1400" b="1">
                          <a:latin typeface="Source Sans Pro"/>
                          <a:ea typeface="Source Sans Pro"/>
                          <a:cs typeface="Source Sans Pro"/>
                          <a:sym typeface="Source Sans Pro"/>
                        </a:rPr>
                        <a:t>Required information</a:t>
                      </a:r>
                      <a:endParaRPr sz="14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400">
                          <a:latin typeface="Source Sans Pro"/>
                          <a:ea typeface="Source Sans Pro"/>
                          <a:cs typeface="Source Sans Pro"/>
                          <a:sym typeface="Source Sans Pro"/>
                        </a:rPr>
                        <a:t>Photos of IDs </a:t>
                      </a:r>
                      <a:endParaRPr sz="14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 sz="1300">
                          <a:latin typeface="Source Sans Pro"/>
                          <a:ea typeface="Source Sans Pro"/>
                          <a:cs typeface="Source Sans Pro"/>
                          <a:sym typeface="Source Sans Pro"/>
                        </a:rPr>
                        <a:t>(Social Security and ITIN paperwork) </a:t>
                      </a:r>
                      <a:endParaRPr sz="1300">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4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 sz="1400">
                          <a:latin typeface="Source Sans Pro"/>
                          <a:ea typeface="Source Sans Pro"/>
                          <a:cs typeface="Source Sans Pro"/>
                          <a:sym typeface="Source Sans Pro"/>
                        </a:rPr>
                        <a:t>Photos of tax documents </a:t>
                      </a:r>
                      <a:br>
                        <a:rPr lang="en" sz="1400">
                          <a:latin typeface="Source Sans Pro"/>
                          <a:ea typeface="Source Sans Pro"/>
                          <a:cs typeface="Source Sans Pro"/>
                          <a:sym typeface="Source Sans Pro"/>
                        </a:rPr>
                      </a:br>
                      <a:r>
                        <a:rPr lang="en" sz="1300">
                          <a:latin typeface="Source Sans Pro"/>
                          <a:ea typeface="Source Sans Pro"/>
                          <a:cs typeface="Source Sans Pro"/>
                          <a:sym typeface="Source Sans Pro"/>
                        </a:rPr>
                        <a:t>(w2s, 1099s, etc) </a:t>
                      </a:r>
                      <a:endParaRPr sz="13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extLst>
                  <a:ext uri="{0D108BD9-81ED-4DB2-BD59-A6C34878D82A}">
                    <a16:rowId xmlns:a16="http://schemas.microsoft.com/office/drawing/2014/main" val="10005"/>
                  </a:ext>
                </a:extLst>
              </a:tr>
              <a:tr h="766167">
                <a:tc>
                  <a:txBody>
                    <a:bodyPr/>
                    <a:lstStyle/>
                    <a:p>
                      <a:pPr marL="0" lvl="0" indent="0" algn="r" rtl="0">
                        <a:spcBef>
                          <a:spcPts val="0"/>
                        </a:spcBef>
                        <a:spcAft>
                          <a:spcPts val="0"/>
                        </a:spcAft>
                        <a:buNone/>
                      </a:pPr>
                      <a:r>
                        <a:rPr lang="en" sz="1400" b="1">
                          <a:latin typeface="Source Sans Pro"/>
                          <a:ea typeface="Source Sans Pro"/>
                          <a:cs typeface="Source Sans Pro"/>
                          <a:sym typeface="Source Sans Pro"/>
                        </a:rPr>
                        <a:t>Length of time to file </a:t>
                      </a:r>
                      <a:endParaRPr sz="1400" b="1">
                        <a:latin typeface="Source Sans Pro"/>
                        <a:ea typeface="Source Sans Pro"/>
                        <a:cs typeface="Source Sans Pro"/>
                        <a:sym typeface="Source Sans Pro"/>
                      </a:endParaRPr>
                    </a:p>
                    <a:p>
                      <a:pPr marL="0" lvl="0" indent="0" algn="r" rtl="0">
                        <a:spcBef>
                          <a:spcPts val="0"/>
                        </a:spcBef>
                        <a:spcAft>
                          <a:spcPts val="0"/>
                        </a:spcAft>
                        <a:buNone/>
                      </a:pPr>
                      <a:r>
                        <a:rPr lang="en" sz="1100" b="1" i="1">
                          <a:latin typeface="Source Sans Pro"/>
                          <a:ea typeface="Source Sans Pro"/>
                          <a:cs typeface="Source Sans Pro"/>
                          <a:sym typeface="Source Sans Pro"/>
                        </a:rPr>
                        <a:t>IRS payment processing times vary 3-6 weeks</a:t>
                      </a:r>
                      <a:endParaRPr sz="1100" b="1" i="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00000"/>
                        </a:lnSpc>
                        <a:spcBef>
                          <a:spcPts val="0"/>
                        </a:spcBef>
                        <a:spcAft>
                          <a:spcPts val="0"/>
                        </a:spcAft>
                        <a:buNone/>
                      </a:pPr>
                      <a:r>
                        <a:rPr lang="en" sz="1400">
                          <a:latin typeface="Source Sans Pro"/>
                          <a:ea typeface="Source Sans Pro"/>
                          <a:cs typeface="Source Sans Pro"/>
                          <a:sym typeface="Source Sans Pro"/>
                        </a:rPr>
                        <a:t>2-3 weeks</a:t>
                      </a:r>
                      <a:br>
                        <a:rPr lang="en" sz="1400">
                          <a:latin typeface="Source Sans Pro"/>
                          <a:ea typeface="Source Sans Pro"/>
                          <a:cs typeface="Source Sans Pro"/>
                          <a:sym typeface="Source Sans Pro"/>
                        </a:rPr>
                      </a:br>
                      <a:r>
                        <a:rPr lang="en" sz="1300">
                          <a:latin typeface="Source Sans Pro"/>
                          <a:ea typeface="Source Sans Pro"/>
                          <a:cs typeface="Source Sans Pro"/>
                          <a:sym typeface="Source Sans Pro"/>
                        </a:rPr>
                        <a:t>(includes 2 phone calls with VITA volunteer)</a:t>
                      </a:r>
                      <a:endParaRPr sz="13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E2F9F6">
                        <a:alpha val="69270"/>
                      </a:srgbClr>
                    </a:solidFill>
                  </a:tcPr>
                </a:tc>
                <a:extLst>
                  <a:ext uri="{0D108BD9-81ED-4DB2-BD59-A6C34878D82A}">
                    <a16:rowId xmlns:a16="http://schemas.microsoft.com/office/drawing/2014/main" val="10006"/>
                  </a:ext>
                </a:extLst>
              </a:tr>
              <a:tr h="1177033">
                <a:tc>
                  <a:txBody>
                    <a:bodyPr/>
                    <a:lstStyle/>
                    <a:p>
                      <a:pPr marL="0" lvl="0" indent="0" algn="ctr" rtl="0">
                        <a:spcBef>
                          <a:spcPts val="0"/>
                        </a:spcBef>
                        <a:spcAft>
                          <a:spcPts val="0"/>
                        </a:spcAft>
                        <a:buNone/>
                      </a:pPr>
                      <a:r>
                        <a:rPr lang="en" sz="1400" b="1">
                          <a:solidFill>
                            <a:schemeClr val="dk1"/>
                          </a:solidFill>
                          <a:latin typeface="Source Sans Pro"/>
                          <a:ea typeface="Source Sans Pro"/>
                          <a:cs typeface="Source Sans Pro"/>
                          <a:sym typeface="Source Sans Pro"/>
                        </a:rPr>
                        <a:t>Other Considerations</a:t>
                      </a:r>
                      <a:r>
                        <a:rPr lang="en" sz="1400">
                          <a:latin typeface="Source Sans Pro"/>
                          <a:ea typeface="Source Sans Pro"/>
                          <a:cs typeface="Source Sans Pro"/>
                          <a:sym typeface="Source Sans Pro"/>
                        </a:rPr>
                        <a:t> </a:t>
                      </a:r>
                      <a:endParaRPr sz="1400">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171450" lvl="0" indent="-123825" algn="l" rtl="0">
                        <a:lnSpc>
                          <a:spcPct val="100000"/>
                        </a:lnSpc>
                        <a:spcBef>
                          <a:spcPts val="0"/>
                        </a:spcBef>
                        <a:spcAft>
                          <a:spcPts val="0"/>
                        </a:spcAft>
                        <a:buSzPts val="1050"/>
                        <a:buFont typeface="Source Sans Pro"/>
                        <a:buChar char="●"/>
                      </a:pPr>
                      <a:r>
                        <a:rPr lang="en" sz="1400">
                          <a:latin typeface="Source Sans Pro"/>
                          <a:ea typeface="Source Sans Pro"/>
                          <a:cs typeface="Source Sans Pro"/>
                          <a:sym typeface="Source Sans Pro"/>
                        </a:rPr>
                        <a:t>IRS-certified VITA tax team</a:t>
                      </a:r>
                      <a:endParaRPr sz="1400">
                        <a:latin typeface="Source Sans Pro"/>
                        <a:ea typeface="Source Sans Pro"/>
                        <a:cs typeface="Source Sans Pro"/>
                        <a:sym typeface="Source Sans Pro"/>
                      </a:endParaRPr>
                    </a:p>
                    <a:p>
                      <a:pPr marL="171450" lvl="0" indent="-123825" algn="l" rtl="0">
                        <a:lnSpc>
                          <a:spcPct val="100000"/>
                        </a:lnSpc>
                        <a:spcBef>
                          <a:spcPts val="0"/>
                        </a:spcBef>
                        <a:spcAft>
                          <a:spcPts val="0"/>
                        </a:spcAft>
                        <a:buSzPts val="1050"/>
                        <a:buFont typeface="Source Sans Pro"/>
                        <a:buChar char="●"/>
                      </a:pPr>
                      <a:r>
                        <a:rPr lang="en" sz="1400">
                          <a:solidFill>
                            <a:schemeClr val="dk1"/>
                          </a:solidFill>
                          <a:latin typeface="Source Sans Pro"/>
                          <a:ea typeface="Source Sans Pro"/>
                          <a:cs typeface="Source Sans Pro"/>
                          <a:sym typeface="Source Sans Pro"/>
                        </a:rPr>
                        <a:t>ITIN application assistance</a:t>
                      </a:r>
                      <a:endParaRPr sz="1400">
                        <a:solidFill>
                          <a:schemeClr val="dk1"/>
                        </a:solidFill>
                        <a:latin typeface="Source Sans Pro"/>
                        <a:ea typeface="Source Sans Pro"/>
                        <a:cs typeface="Source Sans Pro"/>
                        <a:sym typeface="Source Sans Pro"/>
                      </a:endParaRPr>
                    </a:p>
                    <a:p>
                      <a:pPr marL="171450" lvl="0" indent="-123825" algn="l" rtl="0">
                        <a:lnSpc>
                          <a:spcPct val="100000"/>
                        </a:lnSpc>
                        <a:spcBef>
                          <a:spcPts val="0"/>
                        </a:spcBef>
                        <a:spcAft>
                          <a:spcPts val="0"/>
                        </a:spcAft>
                        <a:buClr>
                          <a:schemeClr val="dk1"/>
                        </a:buClr>
                        <a:buSzPts val="1050"/>
                        <a:buFont typeface="Source Sans Pro"/>
                        <a:buChar char="●"/>
                      </a:pPr>
                      <a:r>
                        <a:rPr lang="en" sz="1400">
                          <a:solidFill>
                            <a:schemeClr val="dk1"/>
                          </a:solidFill>
                          <a:latin typeface="Source Sans Pro"/>
                          <a:ea typeface="Source Sans Pro"/>
                          <a:cs typeface="Source Sans Pro"/>
                          <a:sym typeface="Source Sans Pro"/>
                        </a:rPr>
                        <a:t>Accessing required documents can be a major barrier for clients</a:t>
                      </a:r>
                      <a:endParaRPr sz="1400">
                        <a:solidFill>
                          <a:schemeClr val="dk1"/>
                        </a:solidFill>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lnB w="9525" cap="flat" cmpd="sng">
                      <a:solidFill>
                        <a:srgbClr val="9E9E9E">
                          <a:alpha val="0"/>
                        </a:srgbClr>
                      </a:solidFill>
                      <a:prstDash val="solid"/>
                      <a:round/>
                      <a:headEnd type="none" w="sm" len="sm"/>
                      <a:tailEnd type="none" w="sm" len="sm"/>
                    </a:lnB>
                    <a:solidFill>
                      <a:srgbClr val="E2F9F6">
                        <a:alpha val="69270"/>
                      </a:srgbClr>
                    </a:solidFill>
                  </a:tcPr>
                </a:tc>
                <a:extLst>
                  <a:ext uri="{0D108BD9-81ED-4DB2-BD59-A6C34878D82A}">
                    <a16:rowId xmlns:a16="http://schemas.microsoft.com/office/drawing/2014/main" val="10007"/>
                  </a:ext>
                </a:extLst>
              </a:tr>
            </a:tbl>
          </a:graphicData>
        </a:graphic>
      </p:graphicFrame>
      <p:sp>
        <p:nvSpPr>
          <p:cNvPr id="1687" name="Google Shape;1687;p261"/>
          <p:cNvSpPr/>
          <p:nvPr/>
        </p:nvSpPr>
        <p:spPr>
          <a:xfrm>
            <a:off x="83384" y="69200"/>
            <a:ext cx="6833200" cy="67196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8" name="Google Shape;1688;p261"/>
          <p:cNvSpPr txBox="1">
            <a:spLocks noGrp="1"/>
          </p:cNvSpPr>
          <p:nvPr>
            <p:ph type="body" idx="4294967295"/>
          </p:nvPr>
        </p:nvSpPr>
        <p:spPr>
          <a:xfrm>
            <a:off x="7118100" y="989600"/>
            <a:ext cx="4859600" cy="5063600"/>
          </a:xfrm>
          <a:prstGeom prst="rect">
            <a:avLst/>
          </a:prstGeom>
        </p:spPr>
        <p:txBody>
          <a:bodyPr spcFirstLastPara="1" vert="horz" wrap="square" lIns="121900" tIns="121900" rIns="121900" bIns="121900" rtlCol="0" anchor="t" anchorCtr="0">
            <a:normAutofit/>
          </a:bodyPr>
          <a:lstStyle/>
          <a:p>
            <a:pPr marL="0" indent="0" algn="ctr">
              <a:spcBef>
                <a:spcPts val="0"/>
              </a:spcBef>
              <a:buNone/>
            </a:pPr>
            <a:r>
              <a:rPr lang="en" sz="2133" b="1"/>
              <a:t>GetYourRefund Process</a:t>
            </a:r>
            <a:endParaRPr sz="2133"/>
          </a:p>
          <a:p>
            <a:pPr marL="609585" indent="-423323">
              <a:spcBef>
                <a:spcPts val="1600"/>
              </a:spcBef>
              <a:buSzPts val="1400"/>
              <a:buAutoNum type="arabicPeriod"/>
            </a:pPr>
            <a:r>
              <a:rPr lang="en" sz="1867"/>
              <a:t>Client completes GYR application and uploads pictures of ID and tax documents</a:t>
            </a:r>
            <a:endParaRPr sz="1867"/>
          </a:p>
          <a:p>
            <a:pPr marL="609585" indent="-423323">
              <a:spcBef>
                <a:spcPts val="0"/>
              </a:spcBef>
              <a:buSzPts val="1400"/>
              <a:buAutoNum type="arabicPeriod"/>
            </a:pPr>
            <a:r>
              <a:rPr lang="en" sz="1867"/>
              <a:t>Information is routed to VITA partner</a:t>
            </a:r>
            <a:endParaRPr sz="1867"/>
          </a:p>
          <a:p>
            <a:pPr marL="609585" indent="-423323">
              <a:spcBef>
                <a:spcPts val="0"/>
              </a:spcBef>
              <a:buSzPts val="1400"/>
              <a:buAutoNum type="arabicPeriod"/>
            </a:pPr>
            <a:r>
              <a:rPr lang="en" sz="1867"/>
              <a:t>Intake call </a:t>
            </a:r>
            <a:endParaRPr sz="1867"/>
          </a:p>
          <a:p>
            <a:pPr marL="609585" indent="-423323">
              <a:spcBef>
                <a:spcPts val="0"/>
              </a:spcBef>
              <a:buSzPts val="1400"/>
              <a:buAutoNum type="arabicPeriod"/>
            </a:pPr>
            <a:r>
              <a:rPr lang="en" sz="1867"/>
              <a:t>Return prepared by volunteer</a:t>
            </a:r>
            <a:endParaRPr sz="1867"/>
          </a:p>
          <a:p>
            <a:pPr marL="609585" indent="-423323">
              <a:spcBef>
                <a:spcPts val="0"/>
              </a:spcBef>
              <a:buSzPts val="1400"/>
              <a:buAutoNum type="arabicPeriod"/>
            </a:pPr>
            <a:r>
              <a:rPr lang="en" sz="1867"/>
              <a:t>Return reviewed by 2nd volunteer</a:t>
            </a:r>
            <a:endParaRPr sz="1867"/>
          </a:p>
          <a:p>
            <a:pPr marL="609585" indent="-423323">
              <a:spcBef>
                <a:spcPts val="0"/>
              </a:spcBef>
              <a:buSzPts val="1400"/>
              <a:buAutoNum type="arabicPeriod"/>
            </a:pPr>
            <a:r>
              <a:rPr lang="en" sz="1867"/>
              <a:t>Review call and e-sign return</a:t>
            </a:r>
            <a:endParaRPr sz="1867"/>
          </a:p>
          <a:p>
            <a:pPr marL="609585" indent="-423323">
              <a:spcBef>
                <a:spcPts val="0"/>
              </a:spcBef>
              <a:buSzPts val="1400"/>
              <a:buAutoNum type="arabicPeriod"/>
            </a:pPr>
            <a:r>
              <a:rPr lang="en" sz="1867"/>
              <a:t>Return is filed with IRS and state agency</a:t>
            </a:r>
            <a:endParaRPr sz="1867"/>
          </a:p>
          <a:p>
            <a:pPr marL="0" indent="0" algn="ctr">
              <a:spcBef>
                <a:spcPts val="1600"/>
              </a:spcBef>
              <a:spcAft>
                <a:spcPts val="1600"/>
              </a:spcAft>
              <a:buNone/>
            </a:pPr>
            <a:r>
              <a:rPr lang="en" sz="1867" i="1"/>
              <a:t>*Additional scope limitations</a:t>
            </a:r>
            <a:endParaRPr sz="1867"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graphicFrame>
        <p:nvGraphicFramePr>
          <p:cNvPr id="1693" name="Google Shape;1693;p262"/>
          <p:cNvGraphicFramePr/>
          <p:nvPr/>
        </p:nvGraphicFramePr>
        <p:xfrm>
          <a:off x="774051" y="200327"/>
          <a:ext cx="4430100" cy="6460429"/>
        </p:xfrm>
        <a:graphic>
          <a:graphicData uri="http://schemas.openxmlformats.org/drawingml/2006/table">
            <a:tbl>
              <a:tblPr>
                <a:noFill/>
              </a:tblPr>
              <a:tblGrid>
                <a:gridCol w="1917600">
                  <a:extLst>
                    <a:ext uri="{9D8B030D-6E8A-4147-A177-3AD203B41FA5}">
                      <a16:colId xmlns:a16="http://schemas.microsoft.com/office/drawing/2014/main" val="20000"/>
                    </a:ext>
                  </a:extLst>
                </a:gridCol>
                <a:gridCol w="2512500">
                  <a:extLst>
                    <a:ext uri="{9D8B030D-6E8A-4147-A177-3AD203B41FA5}">
                      <a16:colId xmlns:a16="http://schemas.microsoft.com/office/drawing/2014/main" val="20001"/>
                    </a:ext>
                  </a:extLst>
                </a:gridCol>
              </a:tblGrid>
              <a:tr h="1503640">
                <a:tc>
                  <a:txBody>
                    <a:bodyPr/>
                    <a:lstStyle/>
                    <a:p>
                      <a:pPr marL="0" marR="38925" lvl="0" indent="0" algn="ctr" rtl="0">
                        <a:spcBef>
                          <a:spcPts val="0"/>
                        </a:spcBef>
                        <a:spcAft>
                          <a:spcPts val="0"/>
                        </a:spcAft>
                        <a:buNone/>
                      </a:pPr>
                      <a:endParaRPr sz="900">
                        <a:latin typeface="Source Sans Pro"/>
                        <a:ea typeface="Source Sans Pro"/>
                        <a:cs typeface="Source Sans Pro"/>
                        <a:sym typeface="Source Sans Pro"/>
                      </a:endParaRPr>
                    </a:p>
                  </a:txBody>
                  <a:tcPr marL="121900" marR="121900" marT="121900" marB="121900">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500" b="1">
                          <a:latin typeface="Source Sans Pro"/>
                          <a:ea typeface="Source Sans Pro"/>
                          <a:cs typeface="Source Sans Pro"/>
                          <a:sym typeface="Source Sans Pro"/>
                        </a:rPr>
                        <a:t>VITA Site Location Finder</a:t>
                      </a:r>
                      <a:endParaRPr sz="1500" b="1">
                        <a:latin typeface="Source Sans Pro"/>
                        <a:ea typeface="Source Sans Pro"/>
                        <a:cs typeface="Source Sans Pro"/>
                        <a:sym typeface="Source Sans Pro"/>
                      </a:endParaRPr>
                    </a:p>
                    <a:p>
                      <a:pPr marL="0" lvl="0" indent="0" algn="ctr" rtl="0">
                        <a:spcBef>
                          <a:spcPts val="0"/>
                        </a:spcBef>
                        <a:spcAft>
                          <a:spcPts val="0"/>
                        </a:spcAft>
                        <a:buNone/>
                      </a:pPr>
                      <a:r>
                        <a:rPr lang="en" sz="1500" i="1">
                          <a:latin typeface="Source Sans Pro"/>
                          <a:ea typeface="Source Sans Pro"/>
                          <a:cs typeface="Source Sans Pro"/>
                          <a:sym typeface="Source Sans Pro"/>
                        </a:rPr>
                        <a:t>In-person VITA</a:t>
                      </a:r>
                      <a:endParaRPr sz="1500" i="1">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endParaRPr sz="130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endParaRPr sz="130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300">
                          <a:solidFill>
                            <a:schemeClr val="dk1"/>
                          </a:solidFill>
                          <a:latin typeface="Source Sans Pro"/>
                          <a:ea typeface="Source Sans Pro"/>
                          <a:cs typeface="Source Sans Pro"/>
                          <a:sym typeface="Source Sans Pro"/>
                        </a:rPr>
                        <a:t>Find a site near you for in-person help</a:t>
                      </a:r>
                      <a:endParaRPr sz="1300">
                        <a:solidFill>
                          <a:schemeClr val="dk1"/>
                        </a:solidFill>
                        <a:latin typeface="Source Sans Pro"/>
                        <a:ea typeface="Source Sans Pro"/>
                        <a:cs typeface="Source Sans Pro"/>
                        <a:sym typeface="Source Sans Pro"/>
                      </a:endParaRPr>
                    </a:p>
                  </a:txBody>
                  <a:tcPr marL="121900" marR="121900" marT="121900" marB="121900">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0"/>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Launch date and capacity</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Launch dates vary </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Capacity varies</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1"/>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Household income limit</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Typically under $58,000 </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2"/>
                  </a:ext>
                </a:extLst>
              </a:tr>
              <a:tr h="430321">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Filing years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2021-2018</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3"/>
                  </a:ext>
                </a:extLst>
              </a:tr>
              <a:tr h="5342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Credits and payments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CTC, Stimulus, EITC, State Credits</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4"/>
                  </a:ext>
                </a:extLst>
              </a:tr>
              <a:tr h="11973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Required information</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Paper copies of IDs </a:t>
                      </a:r>
                      <a:endParaRPr sz="11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a:solidFill>
                            <a:schemeClr val="dk1"/>
                          </a:solidFill>
                          <a:latin typeface="Source Sans Pro"/>
                          <a:ea typeface="Source Sans Pro"/>
                          <a:cs typeface="Source Sans Pro"/>
                          <a:sym typeface="Source Sans Pro"/>
                        </a:rPr>
                        <a:t>(social security and ITIN paperwork)</a:t>
                      </a:r>
                      <a:endParaRPr sz="10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 </a:t>
                      </a:r>
                      <a:endParaRPr sz="11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Tax documents</a:t>
                      </a:r>
                      <a:br>
                        <a:rPr lang="en" sz="1100">
                          <a:solidFill>
                            <a:schemeClr val="dk1"/>
                          </a:solidFill>
                          <a:latin typeface="Source Sans Pro"/>
                          <a:ea typeface="Source Sans Pro"/>
                          <a:cs typeface="Source Sans Pro"/>
                          <a:sym typeface="Source Sans Pro"/>
                        </a:rPr>
                      </a:br>
                      <a:r>
                        <a:rPr lang="en" sz="1000">
                          <a:solidFill>
                            <a:schemeClr val="dk1"/>
                          </a:solidFill>
                          <a:latin typeface="Source Sans Pro"/>
                          <a:ea typeface="Source Sans Pro"/>
                          <a:cs typeface="Source Sans Pro"/>
                          <a:sym typeface="Source Sans Pro"/>
                        </a:rPr>
                        <a:t> (w2s, 1099s, etc) </a:t>
                      </a:r>
                      <a:endParaRPr sz="10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5"/>
                  </a:ext>
                </a:extLst>
              </a:tr>
              <a:tr h="698200">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Length of time to file </a:t>
                      </a:r>
                      <a:br>
                        <a:rPr lang="en" sz="1100" b="1">
                          <a:latin typeface="Source Sans Pro"/>
                          <a:ea typeface="Source Sans Pro"/>
                          <a:cs typeface="Source Sans Pro"/>
                          <a:sym typeface="Source Sans Pro"/>
                        </a:rPr>
                      </a:br>
                      <a:r>
                        <a:rPr lang="en" sz="900" b="1" i="1">
                          <a:latin typeface="Source Sans Pro"/>
                          <a:ea typeface="Source Sans Pro"/>
                          <a:cs typeface="Source Sans Pro"/>
                          <a:sym typeface="Source Sans Pro"/>
                        </a:rPr>
                        <a:t>IRS payment processing times </a:t>
                      </a:r>
                      <a:br>
                        <a:rPr lang="en" sz="900" b="1" i="1">
                          <a:latin typeface="Source Sans Pro"/>
                          <a:ea typeface="Source Sans Pro"/>
                          <a:cs typeface="Source Sans Pro"/>
                          <a:sym typeface="Source Sans Pro"/>
                        </a:rPr>
                      </a:br>
                      <a:r>
                        <a:rPr lang="en" sz="900" b="1" i="1">
                          <a:latin typeface="Source Sans Pro"/>
                          <a:ea typeface="Source Sans Pro"/>
                          <a:cs typeface="Source Sans Pro"/>
                          <a:sym typeface="Source Sans Pro"/>
                        </a:rPr>
                        <a:t>vary 3-6 weeks</a:t>
                      </a:r>
                      <a:endParaRPr sz="900" b="1" i="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Depends on location</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6"/>
                  </a:ext>
                </a:extLst>
              </a:tr>
              <a:tr h="834700">
                <a:tc>
                  <a:txBody>
                    <a:bodyPr/>
                    <a:lstStyle/>
                    <a:p>
                      <a:pPr marL="0" lvl="0" indent="0" algn="ctr" rtl="0">
                        <a:spcBef>
                          <a:spcPts val="0"/>
                        </a:spcBef>
                        <a:spcAft>
                          <a:spcPts val="0"/>
                        </a:spcAft>
                        <a:buNone/>
                      </a:pPr>
                      <a:r>
                        <a:rPr lang="en" sz="1100" b="1">
                          <a:solidFill>
                            <a:schemeClr val="dk1"/>
                          </a:solidFill>
                          <a:latin typeface="Source Sans Pro"/>
                          <a:ea typeface="Source Sans Pro"/>
                          <a:cs typeface="Source Sans Pro"/>
                          <a:sym typeface="Source Sans Pro"/>
                        </a:rPr>
                        <a:t>Other Considerations</a:t>
                      </a:r>
                      <a:r>
                        <a:rPr lang="en" sz="1100">
                          <a:latin typeface="Source Sans Pro"/>
                          <a:ea typeface="Source Sans Pro"/>
                          <a:cs typeface="Source Sans Pro"/>
                          <a:sym typeface="Source Sans Pro"/>
                        </a:rPr>
                        <a:t> </a:t>
                      </a:r>
                      <a:endParaRPr sz="1100">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IRS-certified VITA tax team</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ITIN application assistance (sometimes)</a:t>
                      </a:r>
                      <a:endParaRPr sz="1100">
                        <a:solidFill>
                          <a:schemeClr val="dk1"/>
                        </a:solidFill>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3E0">
                        <a:alpha val="41340"/>
                      </a:srgbClr>
                    </a:solidFill>
                  </a:tcPr>
                </a:tc>
                <a:extLst>
                  <a:ext uri="{0D108BD9-81ED-4DB2-BD59-A6C34878D82A}">
                    <a16:rowId xmlns:a16="http://schemas.microsoft.com/office/drawing/2014/main" val="10007"/>
                  </a:ext>
                </a:extLst>
              </a:tr>
            </a:tbl>
          </a:graphicData>
        </a:graphic>
      </p:graphicFrame>
      <p:sp>
        <p:nvSpPr>
          <p:cNvPr id="1694" name="Google Shape;1694;p262"/>
          <p:cNvSpPr txBox="1">
            <a:spLocks noGrp="1"/>
          </p:cNvSpPr>
          <p:nvPr>
            <p:ph type="body" idx="4294967295"/>
          </p:nvPr>
        </p:nvSpPr>
        <p:spPr>
          <a:xfrm>
            <a:off x="6368933" y="302633"/>
            <a:ext cx="5507600" cy="2363600"/>
          </a:xfrm>
          <a:prstGeom prst="rect">
            <a:avLst/>
          </a:prstGeom>
        </p:spPr>
        <p:txBody>
          <a:bodyPr spcFirstLastPara="1" vert="horz" wrap="square" lIns="121900" tIns="121900" rIns="121900" bIns="121900" rtlCol="0" anchor="t" anchorCtr="0">
            <a:normAutofit/>
          </a:bodyPr>
          <a:lstStyle/>
          <a:p>
            <a:pPr marL="0" indent="0" algn="ctr">
              <a:spcBef>
                <a:spcPts val="0"/>
              </a:spcBef>
              <a:buNone/>
            </a:pPr>
            <a:r>
              <a:rPr lang="en" sz="2133" b="1"/>
              <a:t>VITA Site Location Finder</a:t>
            </a:r>
            <a:endParaRPr sz="2133" b="1"/>
          </a:p>
          <a:p>
            <a:pPr marL="609585" indent="-423323">
              <a:spcBef>
                <a:spcPts val="1600"/>
              </a:spcBef>
              <a:buSzPts val="1400"/>
              <a:buChar char="❖"/>
            </a:pPr>
            <a:r>
              <a:rPr lang="en" sz="1867"/>
              <a:t>Mobile-friendly</a:t>
            </a:r>
            <a:endParaRPr sz="1867"/>
          </a:p>
          <a:p>
            <a:pPr marL="609585" indent="-423323">
              <a:spcBef>
                <a:spcPts val="0"/>
              </a:spcBef>
              <a:buSzPts val="1400"/>
              <a:buChar char="❖"/>
            </a:pPr>
            <a:r>
              <a:rPr lang="en" sz="1867"/>
              <a:t>Uses information for the IRS VITA site locator</a:t>
            </a:r>
            <a:endParaRPr sz="1867"/>
          </a:p>
          <a:p>
            <a:pPr marL="609585" indent="-423323">
              <a:spcBef>
                <a:spcPts val="0"/>
              </a:spcBef>
              <a:buSzPts val="1400"/>
              <a:buChar char="❖"/>
            </a:pPr>
            <a:r>
              <a:rPr lang="en" sz="1867"/>
              <a:t>Important to click on the name to learn more details about the service</a:t>
            </a:r>
            <a:endParaRPr sz="1867"/>
          </a:p>
        </p:txBody>
      </p:sp>
      <p:pic>
        <p:nvPicPr>
          <p:cNvPr id="1695" name="Google Shape;1695;p262"/>
          <p:cNvPicPr preferRelativeResize="0"/>
          <p:nvPr/>
        </p:nvPicPr>
        <p:blipFill>
          <a:blip r:embed="rId3">
            <a:alphaModFix/>
          </a:blip>
          <a:stretch>
            <a:fillRect/>
          </a:stretch>
        </p:blipFill>
        <p:spPr>
          <a:xfrm>
            <a:off x="5675184" y="2879085"/>
            <a:ext cx="2657317" cy="3715500"/>
          </a:xfrm>
          <a:prstGeom prst="rect">
            <a:avLst/>
          </a:prstGeom>
          <a:noFill/>
          <a:ln w="9525" cap="flat" cmpd="sng">
            <a:solidFill>
              <a:schemeClr val="dk2"/>
            </a:solidFill>
            <a:prstDash val="solid"/>
            <a:round/>
            <a:headEnd type="none" w="sm" len="sm"/>
            <a:tailEnd type="none" w="sm" len="sm"/>
          </a:ln>
        </p:spPr>
      </p:pic>
      <p:pic>
        <p:nvPicPr>
          <p:cNvPr id="1696" name="Google Shape;1696;p262"/>
          <p:cNvPicPr preferRelativeResize="0"/>
          <p:nvPr/>
        </p:nvPicPr>
        <p:blipFill>
          <a:blip r:embed="rId4">
            <a:alphaModFix/>
          </a:blip>
          <a:stretch>
            <a:fillRect/>
          </a:stretch>
        </p:blipFill>
        <p:spPr>
          <a:xfrm>
            <a:off x="8695500" y="3081400"/>
            <a:ext cx="3270000" cy="3310867"/>
          </a:xfrm>
          <a:prstGeom prst="rect">
            <a:avLst/>
          </a:prstGeom>
          <a:noFill/>
          <a:ln w="9525" cap="flat" cmpd="sng">
            <a:solidFill>
              <a:schemeClr val="dk2"/>
            </a:solidFill>
            <a:prstDash val="solid"/>
            <a:round/>
            <a:headEnd type="none" w="sm" len="sm"/>
            <a:tailEnd type="none" w="sm" len="sm"/>
          </a:ln>
        </p:spPr>
      </p:pic>
      <p:cxnSp>
        <p:nvCxnSpPr>
          <p:cNvPr id="1697" name="Google Shape;1697;p262"/>
          <p:cNvCxnSpPr>
            <a:endCxn id="1696" idx="1"/>
          </p:cNvCxnSpPr>
          <p:nvPr/>
        </p:nvCxnSpPr>
        <p:spPr>
          <a:xfrm rot="10800000" flipH="1">
            <a:off x="7533500" y="4736833"/>
            <a:ext cx="1162000" cy="29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graphicFrame>
        <p:nvGraphicFramePr>
          <p:cNvPr id="1702" name="Google Shape;1702;p263"/>
          <p:cNvGraphicFramePr/>
          <p:nvPr/>
        </p:nvGraphicFramePr>
        <p:xfrm>
          <a:off x="5262951" y="91944"/>
          <a:ext cx="4377733" cy="6691050"/>
        </p:xfrm>
        <a:graphic>
          <a:graphicData uri="http://schemas.openxmlformats.org/drawingml/2006/table">
            <a:tbl>
              <a:tblPr>
                <a:noFill/>
              </a:tblPr>
              <a:tblGrid>
                <a:gridCol w="1894933">
                  <a:extLst>
                    <a:ext uri="{9D8B030D-6E8A-4147-A177-3AD203B41FA5}">
                      <a16:colId xmlns:a16="http://schemas.microsoft.com/office/drawing/2014/main" val="20000"/>
                    </a:ext>
                  </a:extLst>
                </a:gridCol>
                <a:gridCol w="2482800">
                  <a:extLst>
                    <a:ext uri="{9D8B030D-6E8A-4147-A177-3AD203B41FA5}">
                      <a16:colId xmlns:a16="http://schemas.microsoft.com/office/drawing/2014/main" val="20001"/>
                    </a:ext>
                  </a:extLst>
                </a:gridCol>
              </a:tblGrid>
              <a:tr h="1344128">
                <a:tc>
                  <a:txBody>
                    <a:bodyPr/>
                    <a:lstStyle/>
                    <a:p>
                      <a:pPr marL="0" marR="38925" lvl="0" indent="0" algn="ctr" rtl="0">
                        <a:spcBef>
                          <a:spcPts val="0"/>
                        </a:spcBef>
                        <a:spcAft>
                          <a:spcPts val="0"/>
                        </a:spcAft>
                        <a:buNone/>
                      </a:pPr>
                      <a:endParaRPr sz="900">
                        <a:latin typeface="Source Sans Pro"/>
                        <a:ea typeface="Source Sans Pro"/>
                        <a:cs typeface="Source Sans Pro"/>
                        <a:sym typeface="Source Sans Pro"/>
                      </a:endParaRPr>
                    </a:p>
                  </a:txBody>
                  <a:tcPr marL="121900" marR="121900" marT="121900" marB="121900">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b="1">
                          <a:latin typeface="Source Sans Pro"/>
                          <a:ea typeface="Source Sans Pro"/>
                          <a:cs typeface="Source Sans Pro"/>
                          <a:sym typeface="Source Sans Pro"/>
                        </a:rPr>
                        <a:t>File Myself</a:t>
                      </a:r>
                      <a:endParaRPr sz="1500" b="1">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300" i="1">
                          <a:latin typeface="Source Sans Pro"/>
                          <a:ea typeface="Source Sans Pro"/>
                          <a:cs typeface="Source Sans Pro"/>
                          <a:sym typeface="Source Sans Pro"/>
                        </a:rPr>
                        <a:t>Facilitated Self Assistance/DIY</a:t>
                      </a:r>
                      <a:endParaRPr sz="1300" i="1">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File quickly online on your own for 2021</a:t>
                      </a:r>
                      <a:endParaRPr sz="1300">
                        <a:latin typeface="Source Sans Pro"/>
                        <a:ea typeface="Source Sans Pro"/>
                        <a:cs typeface="Source Sans Pro"/>
                        <a:sym typeface="Source Sans Pro"/>
                      </a:endParaRPr>
                    </a:p>
                  </a:txBody>
                  <a:tcPr marL="121900" marR="121900" marT="121900" marB="121900">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0"/>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Launch date and capacity</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Launches 1/31/22</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Unlimited capacity</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1"/>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Household income limit</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Under $73,000</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2"/>
                  </a:ext>
                </a:extLst>
              </a:tr>
              <a:tr h="430321">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Filing years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2021</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3"/>
                  </a:ext>
                </a:extLst>
              </a:tr>
              <a:tr h="5342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Credits and payments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dot"/>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CTC, Stimulus 3, EITC, State Credits</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dot"/>
                      <a:round/>
                      <a:headEnd type="none" w="sm" len="sm"/>
                      <a:tailEnd type="none" w="sm" len="sm"/>
                    </a:lnL>
                    <a:lnR w="38100" cap="flat" cmpd="sng">
                      <a:solidFill>
                        <a:schemeClr val="lt1"/>
                      </a:solidFill>
                      <a:prstDash val="dot"/>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4"/>
                  </a:ext>
                </a:extLst>
              </a:tr>
              <a:tr h="11973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Required information</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Social Security or ITIN numbers</a:t>
                      </a: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Tax documents </a:t>
                      </a:r>
                      <a:br>
                        <a:rPr lang="en" sz="1100">
                          <a:latin typeface="Source Sans Pro"/>
                          <a:ea typeface="Source Sans Pro"/>
                          <a:cs typeface="Source Sans Pro"/>
                          <a:sym typeface="Source Sans Pro"/>
                        </a:rPr>
                      </a:br>
                      <a:r>
                        <a:rPr lang="en" sz="1000">
                          <a:latin typeface="Source Sans Pro"/>
                          <a:ea typeface="Source Sans Pro"/>
                          <a:cs typeface="Source Sans Pro"/>
                          <a:sym typeface="Source Sans Pro"/>
                        </a:rPr>
                        <a:t>(w2s, 1099s, etc)</a:t>
                      </a:r>
                      <a:endParaRPr sz="10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5"/>
                  </a:ext>
                </a:extLst>
              </a:tr>
              <a:tr h="698200">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Length of time to file </a:t>
                      </a:r>
                      <a:br>
                        <a:rPr lang="en" sz="1100" b="1">
                          <a:latin typeface="Source Sans Pro"/>
                          <a:ea typeface="Source Sans Pro"/>
                          <a:cs typeface="Source Sans Pro"/>
                          <a:sym typeface="Source Sans Pro"/>
                        </a:rPr>
                      </a:br>
                      <a:r>
                        <a:rPr lang="en" sz="900" b="1" i="1">
                          <a:latin typeface="Source Sans Pro"/>
                          <a:ea typeface="Source Sans Pro"/>
                          <a:cs typeface="Source Sans Pro"/>
                          <a:sym typeface="Source Sans Pro"/>
                        </a:rPr>
                        <a:t>IRS payment processing times </a:t>
                      </a:r>
                      <a:br>
                        <a:rPr lang="en" sz="900" b="1" i="1">
                          <a:latin typeface="Source Sans Pro"/>
                          <a:ea typeface="Source Sans Pro"/>
                          <a:cs typeface="Source Sans Pro"/>
                          <a:sym typeface="Source Sans Pro"/>
                        </a:rPr>
                      </a:br>
                      <a:r>
                        <a:rPr lang="en" sz="900" b="1" i="1">
                          <a:latin typeface="Source Sans Pro"/>
                          <a:ea typeface="Source Sans Pro"/>
                          <a:cs typeface="Source Sans Pro"/>
                          <a:sym typeface="Source Sans Pro"/>
                        </a:rPr>
                        <a:t>vary 3-6 weeks</a:t>
                      </a:r>
                      <a:endParaRPr sz="900" b="1" i="1">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45 minutes</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6"/>
                  </a:ext>
                </a:extLst>
              </a:tr>
              <a:tr h="1224833">
                <a:tc>
                  <a:txBody>
                    <a:bodyPr/>
                    <a:lstStyle/>
                    <a:p>
                      <a:pPr marL="0" lvl="0" indent="0" algn="ctr" rtl="0">
                        <a:spcBef>
                          <a:spcPts val="0"/>
                        </a:spcBef>
                        <a:spcAft>
                          <a:spcPts val="0"/>
                        </a:spcAft>
                        <a:buNone/>
                      </a:pPr>
                      <a:r>
                        <a:rPr lang="en" sz="1100" b="1">
                          <a:solidFill>
                            <a:schemeClr val="dk1"/>
                          </a:solidFill>
                          <a:latin typeface="Source Sans Pro"/>
                          <a:ea typeface="Source Sans Pro"/>
                          <a:cs typeface="Source Sans Pro"/>
                          <a:sym typeface="Source Sans Pro"/>
                        </a:rPr>
                        <a:t>Other Considerations</a:t>
                      </a:r>
                      <a:r>
                        <a:rPr lang="en" sz="1100">
                          <a:latin typeface="Source Sans Pro"/>
                          <a:ea typeface="Source Sans Pro"/>
                          <a:cs typeface="Source Sans Pro"/>
                          <a:sym typeface="Source Sans Pro"/>
                        </a:rPr>
                        <a:t> </a:t>
                      </a:r>
                      <a:endParaRPr sz="1100">
                        <a:latin typeface="Source Sans Pro"/>
                        <a:ea typeface="Source Sans Pro"/>
                        <a:cs typeface="Source Sans Pro"/>
                        <a:sym typeface="Source Sans Pro"/>
                      </a:endParaRPr>
                    </a:p>
                  </a:txBody>
                  <a:tcPr marL="121900" marR="121900" marT="121900" marB="121900" anchor="ctr">
                    <a:lnL w="9525" cap="flat" cmpd="sng">
                      <a:solidFill>
                        <a:srgbClr val="9E9E9E"/>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7145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IRS-certified chat support available</a:t>
                      </a:r>
                      <a:endParaRPr sz="1100">
                        <a:solidFill>
                          <a:schemeClr val="dk1"/>
                        </a:solidFill>
                        <a:latin typeface="Source Sans Pro"/>
                        <a:ea typeface="Source Sans Pro"/>
                        <a:cs typeface="Source Sans Pro"/>
                        <a:sym typeface="Source Sans Pro"/>
                      </a:endParaRPr>
                    </a:p>
                    <a:p>
                      <a:pPr marL="17145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Software is formatted for smartphones but computers or tablets are highly recommended </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6EBF9">
                        <a:alpha val="49020"/>
                      </a:srgbClr>
                    </a:solidFill>
                  </a:tcPr>
                </a:tc>
                <a:extLst>
                  <a:ext uri="{0D108BD9-81ED-4DB2-BD59-A6C34878D82A}">
                    <a16:rowId xmlns:a16="http://schemas.microsoft.com/office/drawing/2014/main" val="10007"/>
                  </a:ext>
                </a:extLst>
              </a:tr>
            </a:tbl>
          </a:graphicData>
        </a:graphic>
      </p:graphicFrame>
      <p:grpSp>
        <p:nvGrpSpPr>
          <p:cNvPr id="1703" name="Google Shape;1703;p263"/>
          <p:cNvGrpSpPr/>
          <p:nvPr/>
        </p:nvGrpSpPr>
        <p:grpSpPr>
          <a:xfrm>
            <a:off x="5494634" y="475601"/>
            <a:ext cx="1528567" cy="574604"/>
            <a:chOff x="152400" y="86000"/>
            <a:chExt cx="1146425" cy="430953"/>
          </a:xfrm>
        </p:grpSpPr>
        <p:pic>
          <p:nvPicPr>
            <p:cNvPr id="1704" name="Google Shape;1704;p263"/>
            <p:cNvPicPr preferRelativeResize="0"/>
            <p:nvPr/>
          </p:nvPicPr>
          <p:blipFill>
            <a:blip r:embed="rId3">
              <a:alphaModFix/>
            </a:blip>
            <a:stretch>
              <a:fillRect/>
            </a:stretch>
          </p:blipFill>
          <p:spPr>
            <a:xfrm>
              <a:off x="152400" y="228150"/>
              <a:ext cx="115925" cy="115900"/>
            </a:xfrm>
            <a:prstGeom prst="rect">
              <a:avLst/>
            </a:prstGeom>
            <a:noFill/>
            <a:ln>
              <a:noFill/>
            </a:ln>
          </p:spPr>
        </p:pic>
        <p:sp>
          <p:nvSpPr>
            <p:cNvPr id="1705" name="Google Shape;1705;p263"/>
            <p:cNvSpPr txBox="1"/>
            <p:nvPr/>
          </p:nvSpPr>
          <p:spPr>
            <a:xfrm>
              <a:off x="268325" y="86000"/>
              <a:ext cx="1030500" cy="430953"/>
            </a:xfrm>
            <a:prstGeom prst="rect">
              <a:avLst/>
            </a:prstGeom>
            <a:noFill/>
            <a:ln>
              <a:noFill/>
            </a:ln>
          </p:spPr>
          <p:txBody>
            <a:bodyPr spcFirstLastPara="1" wrap="square" lIns="121900" tIns="121900" rIns="121900" bIns="121900" anchor="t" anchorCtr="0">
              <a:spAutoFit/>
            </a:bodyPr>
            <a:lstStyle/>
            <a:p>
              <a:r>
                <a:rPr lang="en" sz="1067" i="1">
                  <a:solidFill>
                    <a:schemeClr val="dk1"/>
                  </a:solidFill>
                  <a:latin typeface="Source Sans Pro"/>
                  <a:ea typeface="Source Sans Pro"/>
                  <a:cs typeface="Source Sans Pro"/>
                  <a:sym typeface="Source Sans Pro"/>
                </a:rPr>
                <a:t>VITA-certified chat Support available!</a:t>
              </a:r>
              <a:endParaRPr sz="1067" i="1">
                <a:latin typeface="Source Sans Pro"/>
                <a:ea typeface="Source Sans Pro"/>
                <a:cs typeface="Source Sans Pro"/>
                <a:sym typeface="Source Sans Pro"/>
              </a:endParaRPr>
            </a:p>
          </p:txBody>
        </p:sp>
      </p:grpSp>
      <p:sp>
        <p:nvSpPr>
          <p:cNvPr id="1706" name="Google Shape;1706;p263"/>
          <p:cNvSpPr txBox="1">
            <a:spLocks noGrp="1"/>
          </p:cNvSpPr>
          <p:nvPr>
            <p:ph type="body" idx="4294967295"/>
          </p:nvPr>
        </p:nvSpPr>
        <p:spPr>
          <a:xfrm>
            <a:off x="886900" y="2327233"/>
            <a:ext cx="3912400" cy="2203600"/>
          </a:xfrm>
          <a:prstGeom prst="rect">
            <a:avLst/>
          </a:prstGeom>
        </p:spPr>
        <p:txBody>
          <a:bodyPr spcFirstLastPara="1" vert="horz" wrap="square" lIns="121900" tIns="121900" rIns="121900" bIns="121900" rtlCol="0" anchor="t" anchorCtr="0">
            <a:normAutofit/>
          </a:bodyPr>
          <a:lstStyle/>
          <a:p>
            <a:pPr marL="0" indent="0" algn="ctr">
              <a:spcBef>
                <a:spcPts val="0"/>
              </a:spcBef>
              <a:buNone/>
            </a:pPr>
            <a:r>
              <a:rPr lang="en" sz="2133" b="1"/>
              <a:t>File Myself</a:t>
            </a:r>
            <a:endParaRPr sz="2133" b="1"/>
          </a:p>
          <a:p>
            <a:pPr marL="609585" indent="-423323">
              <a:spcBef>
                <a:spcPts val="1600"/>
              </a:spcBef>
              <a:buSzPts val="1400"/>
              <a:buChar char="❖"/>
            </a:pPr>
            <a:r>
              <a:rPr lang="en" sz="1867"/>
              <a:t>Sends clients to free tax filing software (TaxSlayer) </a:t>
            </a:r>
            <a:endParaRPr sz="1867"/>
          </a:p>
          <a:p>
            <a:pPr marL="609585" indent="-423323">
              <a:spcBef>
                <a:spcPts val="0"/>
              </a:spcBef>
              <a:buSzPts val="1400"/>
              <a:buChar char="❖"/>
            </a:pPr>
            <a:r>
              <a:rPr lang="en" sz="1867"/>
              <a:t>Clients can return to GYR and use chat feature</a:t>
            </a:r>
            <a:endParaRPr sz="1867"/>
          </a:p>
        </p:txBody>
      </p:sp>
      <p:sp>
        <p:nvSpPr>
          <p:cNvPr id="1707" name="Google Shape;1707;p263"/>
          <p:cNvSpPr/>
          <p:nvPr/>
        </p:nvSpPr>
        <p:spPr>
          <a:xfrm>
            <a:off x="5262833" y="92017"/>
            <a:ext cx="4378000" cy="66740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graphicFrame>
        <p:nvGraphicFramePr>
          <p:cNvPr id="1712" name="Google Shape;1712;p264"/>
          <p:cNvGraphicFramePr/>
          <p:nvPr/>
        </p:nvGraphicFramePr>
        <p:xfrm>
          <a:off x="878851" y="63793"/>
          <a:ext cx="4377733" cy="6695622"/>
        </p:xfrm>
        <a:graphic>
          <a:graphicData uri="http://schemas.openxmlformats.org/drawingml/2006/table">
            <a:tbl>
              <a:tblPr>
                <a:noFill/>
              </a:tblPr>
              <a:tblGrid>
                <a:gridCol w="1894933">
                  <a:extLst>
                    <a:ext uri="{9D8B030D-6E8A-4147-A177-3AD203B41FA5}">
                      <a16:colId xmlns:a16="http://schemas.microsoft.com/office/drawing/2014/main" val="20000"/>
                    </a:ext>
                  </a:extLst>
                </a:gridCol>
                <a:gridCol w="2482800">
                  <a:extLst>
                    <a:ext uri="{9D8B030D-6E8A-4147-A177-3AD203B41FA5}">
                      <a16:colId xmlns:a16="http://schemas.microsoft.com/office/drawing/2014/main" val="20001"/>
                    </a:ext>
                  </a:extLst>
                </a:gridCol>
              </a:tblGrid>
              <a:tr h="1547328">
                <a:tc>
                  <a:txBody>
                    <a:bodyPr/>
                    <a:lstStyle/>
                    <a:p>
                      <a:pPr marL="0" marR="38925" lvl="0" indent="0" algn="ctr" rtl="0">
                        <a:spcBef>
                          <a:spcPts val="0"/>
                        </a:spcBef>
                        <a:spcAft>
                          <a:spcPts val="0"/>
                        </a:spcAft>
                        <a:buNone/>
                      </a:pPr>
                      <a:endParaRPr sz="900">
                        <a:latin typeface="Source Sans Pro"/>
                        <a:ea typeface="Source Sans Pro"/>
                        <a:cs typeface="Source Sans Pro"/>
                        <a:sym typeface="Source Sans Pro"/>
                      </a:endParaRPr>
                    </a:p>
                  </a:txBody>
                  <a:tcPr marL="121900" marR="121900" marT="121900" marB="121900">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500" b="1">
                          <a:latin typeface="Source Sans Pro"/>
                          <a:ea typeface="Source Sans Pro"/>
                          <a:cs typeface="Source Sans Pro"/>
                          <a:sym typeface="Source Sans Pro"/>
                        </a:rPr>
                        <a:t>Express</a:t>
                      </a:r>
                      <a:endParaRPr sz="1500" b="1">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300" i="1">
                          <a:latin typeface="Source Sans Pro"/>
                          <a:ea typeface="Source Sans Pro"/>
                          <a:cs typeface="Source Sans Pro"/>
                          <a:sym typeface="Source Sans Pro"/>
                        </a:rPr>
                        <a:t>GetCTC, Simplified Filing</a:t>
                      </a:r>
                      <a:endParaRPr sz="1300" i="1">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File quickly on your own to collect your stimulus payments and Child Tax Credit. </a:t>
                      </a:r>
                      <a:endParaRPr sz="1300">
                        <a:latin typeface="Source Sans Pro"/>
                        <a:ea typeface="Source Sans Pro"/>
                        <a:cs typeface="Source Sans Pro"/>
                        <a:sym typeface="Source Sans Pro"/>
                      </a:endParaRPr>
                    </a:p>
                  </a:txBody>
                  <a:tcPr marL="121900" marR="121900" marT="121900" marB="121900">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solidFill>
                      <a:srgbClr val="F3F3F3">
                        <a:alpha val="45250"/>
                      </a:srgbClr>
                    </a:solidFill>
                  </a:tcPr>
                </a:tc>
                <a:extLst>
                  <a:ext uri="{0D108BD9-81ED-4DB2-BD59-A6C34878D82A}">
                    <a16:rowId xmlns:a16="http://schemas.microsoft.com/office/drawing/2014/main" val="10000"/>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Launch date and capacity</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Launches April/May</a:t>
                      </a:r>
                      <a:endParaRPr sz="1100">
                        <a:solidFill>
                          <a:schemeClr val="dk1"/>
                        </a:solidFill>
                        <a:latin typeface="Source Sans Pro"/>
                        <a:ea typeface="Source Sans Pro"/>
                        <a:cs typeface="Source Sans Pro"/>
                        <a:sym typeface="Source Sans Pro"/>
                      </a:endParaRPr>
                    </a:p>
                    <a:p>
                      <a:pPr marL="228600" lvl="0" indent="-111125" algn="l" rtl="0">
                        <a:lnSpc>
                          <a:spcPct val="115000"/>
                        </a:lnSpc>
                        <a:spcBef>
                          <a:spcPts val="0"/>
                        </a:spcBef>
                        <a:spcAft>
                          <a:spcPts val="0"/>
                        </a:spcAft>
                        <a:buClr>
                          <a:schemeClr val="dk1"/>
                        </a:buClr>
                        <a:buSzPts val="850"/>
                        <a:buFont typeface="Source Sans Pro"/>
                        <a:buChar char="●"/>
                      </a:pPr>
                      <a:r>
                        <a:rPr lang="en" sz="1100">
                          <a:solidFill>
                            <a:schemeClr val="dk1"/>
                          </a:solidFill>
                          <a:latin typeface="Source Sans Pro"/>
                          <a:ea typeface="Source Sans Pro"/>
                          <a:cs typeface="Source Sans Pro"/>
                          <a:sym typeface="Source Sans Pro"/>
                        </a:rPr>
                        <a:t>Unlimited capacity</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extLst>
                  <a:ext uri="{0D108BD9-81ED-4DB2-BD59-A6C34878D82A}">
                    <a16:rowId xmlns:a16="http://schemas.microsoft.com/office/drawing/2014/main" val="10001"/>
                  </a:ext>
                </a:extLst>
              </a:tr>
              <a:tr h="6309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Household income limit</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Under $25,000</a:t>
                      </a:r>
                      <a:endParaRPr sz="11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($12,500 if filing individually)</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extLst>
                  <a:ext uri="{0D108BD9-81ED-4DB2-BD59-A6C34878D82A}">
                    <a16:rowId xmlns:a16="http://schemas.microsoft.com/office/drawing/2014/main" val="10002"/>
                  </a:ext>
                </a:extLst>
              </a:tr>
              <a:tr h="430321">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Filing years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2021</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extLst>
                  <a:ext uri="{0D108BD9-81ED-4DB2-BD59-A6C34878D82A}">
                    <a16:rowId xmlns:a16="http://schemas.microsoft.com/office/drawing/2014/main" val="10003"/>
                  </a:ext>
                </a:extLst>
              </a:tr>
              <a:tr h="5342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Credits and payments</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CTC, Stimulus 3</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extLst>
                  <a:ext uri="{0D108BD9-81ED-4DB2-BD59-A6C34878D82A}">
                    <a16:rowId xmlns:a16="http://schemas.microsoft.com/office/drawing/2014/main" val="10004"/>
                  </a:ext>
                </a:extLst>
              </a:tr>
              <a:tr h="1197367">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Required information</a:t>
                      </a:r>
                      <a:endParaRPr sz="1100" b="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solidFill>
                            <a:schemeClr val="dk1"/>
                          </a:solidFill>
                          <a:latin typeface="Source Sans Pro"/>
                          <a:ea typeface="Source Sans Pro"/>
                          <a:cs typeface="Source Sans Pro"/>
                          <a:sym typeface="Source Sans Pro"/>
                        </a:rPr>
                        <a:t>Social Security or ITIN numbers</a:t>
                      </a:r>
                      <a:endParaRPr sz="1100">
                        <a:solidFill>
                          <a:schemeClr val="dk1"/>
                        </a:solidFill>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extLst>
                  <a:ext uri="{0D108BD9-81ED-4DB2-BD59-A6C34878D82A}">
                    <a16:rowId xmlns:a16="http://schemas.microsoft.com/office/drawing/2014/main" val="10005"/>
                  </a:ext>
                </a:extLst>
              </a:tr>
              <a:tr h="698200">
                <a:tc>
                  <a:txBody>
                    <a:bodyPr/>
                    <a:lstStyle/>
                    <a:p>
                      <a:pPr marL="0" lvl="0" indent="0" algn="r" rtl="0">
                        <a:spcBef>
                          <a:spcPts val="0"/>
                        </a:spcBef>
                        <a:spcAft>
                          <a:spcPts val="0"/>
                        </a:spcAft>
                        <a:buNone/>
                      </a:pPr>
                      <a:r>
                        <a:rPr lang="en" sz="1100" b="1">
                          <a:latin typeface="Source Sans Pro"/>
                          <a:ea typeface="Source Sans Pro"/>
                          <a:cs typeface="Source Sans Pro"/>
                          <a:sym typeface="Source Sans Pro"/>
                        </a:rPr>
                        <a:t>Length of time to file </a:t>
                      </a:r>
                      <a:br>
                        <a:rPr lang="en" sz="1100" b="1">
                          <a:latin typeface="Source Sans Pro"/>
                          <a:ea typeface="Source Sans Pro"/>
                          <a:cs typeface="Source Sans Pro"/>
                          <a:sym typeface="Source Sans Pro"/>
                        </a:rPr>
                      </a:br>
                      <a:r>
                        <a:rPr lang="en" sz="900" b="1" i="1">
                          <a:latin typeface="Source Sans Pro"/>
                          <a:ea typeface="Source Sans Pro"/>
                          <a:cs typeface="Source Sans Pro"/>
                          <a:sym typeface="Source Sans Pro"/>
                        </a:rPr>
                        <a:t>IRS payment processing times </a:t>
                      </a:r>
                      <a:br>
                        <a:rPr lang="en" sz="900" b="1" i="1">
                          <a:latin typeface="Source Sans Pro"/>
                          <a:ea typeface="Source Sans Pro"/>
                          <a:cs typeface="Source Sans Pro"/>
                          <a:sym typeface="Source Sans Pro"/>
                        </a:rPr>
                      </a:br>
                      <a:r>
                        <a:rPr lang="en" sz="900" b="1" i="1">
                          <a:latin typeface="Source Sans Pro"/>
                          <a:ea typeface="Source Sans Pro"/>
                          <a:cs typeface="Source Sans Pro"/>
                          <a:sym typeface="Source Sans Pro"/>
                        </a:rPr>
                        <a:t>vary 3-6 weeks</a:t>
                      </a:r>
                      <a:endParaRPr sz="900" b="1" i="1">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15 minutes</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solidFill>
                      <a:srgbClr val="F3F3F3">
                        <a:alpha val="45250"/>
                      </a:srgbClr>
                    </a:solidFill>
                  </a:tcPr>
                </a:tc>
                <a:extLst>
                  <a:ext uri="{0D108BD9-81ED-4DB2-BD59-A6C34878D82A}">
                    <a16:rowId xmlns:a16="http://schemas.microsoft.com/office/drawing/2014/main" val="10006"/>
                  </a:ext>
                </a:extLst>
              </a:tr>
              <a:tr h="1026205">
                <a:tc>
                  <a:txBody>
                    <a:bodyPr/>
                    <a:lstStyle/>
                    <a:p>
                      <a:pPr marL="0" lvl="0" indent="0" algn="ctr" rtl="0">
                        <a:spcBef>
                          <a:spcPts val="0"/>
                        </a:spcBef>
                        <a:spcAft>
                          <a:spcPts val="0"/>
                        </a:spcAft>
                        <a:buNone/>
                      </a:pPr>
                      <a:r>
                        <a:rPr lang="en" sz="1100" b="1">
                          <a:solidFill>
                            <a:schemeClr val="dk1"/>
                          </a:solidFill>
                          <a:latin typeface="Source Sans Pro"/>
                          <a:ea typeface="Source Sans Pro"/>
                          <a:cs typeface="Source Sans Pro"/>
                          <a:sym typeface="Source Sans Pro"/>
                        </a:rPr>
                        <a:t>Other Considerations</a:t>
                      </a:r>
                      <a:r>
                        <a:rPr lang="en" sz="1100">
                          <a:latin typeface="Source Sans Pro"/>
                          <a:ea typeface="Source Sans Pro"/>
                          <a:cs typeface="Source Sans Pro"/>
                          <a:sym typeface="Source Sans Pro"/>
                        </a:rPr>
                        <a:t> </a:t>
                      </a:r>
                      <a:endParaRPr sz="1100">
                        <a:latin typeface="Source Sans Pro"/>
                        <a:ea typeface="Source Sans Pro"/>
                        <a:cs typeface="Source Sans Pro"/>
                        <a:sym typeface="Source Sans P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Source Sans Pro"/>
                          <a:ea typeface="Source Sans Pro"/>
                          <a:cs typeface="Source Sans Pro"/>
                          <a:sym typeface="Source Sans Pro"/>
                        </a:rPr>
                        <a:t>Waiting for simplified may not be a good option for households at risk of their dependent being claimed by someone else</a:t>
                      </a:r>
                      <a:endParaRPr sz="1100">
                        <a:latin typeface="Source Sans Pro"/>
                        <a:ea typeface="Source Sans Pro"/>
                        <a:cs typeface="Source Sans Pro"/>
                        <a:sym typeface="Source Sans Pro"/>
                      </a:endParaRPr>
                    </a:p>
                  </a:txBody>
                  <a:tcPr marL="121900" marR="121900" marT="121900" marB="121900" anchor="ctr">
                    <a:lnL w="9525" cap="flat" cmpd="sng">
                      <a:solidFill>
                        <a:schemeClr val="lt1">
                          <a:alpha val="0"/>
                        </a:schemeClr>
                      </a:solidFill>
                      <a:prstDash val="solid"/>
                      <a:round/>
                      <a:headEnd type="none" w="sm" len="sm"/>
                      <a:tailEnd type="none" w="sm" len="sm"/>
                    </a:lnL>
                    <a:lnR w="38100" cap="flat" cmpd="sng">
                      <a:solidFill>
                        <a:schemeClr val="lt1"/>
                      </a:solidFill>
                      <a:prstDash val="solid"/>
                      <a:round/>
                      <a:headEnd type="none" w="sm" len="sm"/>
                      <a:tailEnd type="none" w="sm" len="sm"/>
                    </a:lnR>
                    <a:lnB w="9525" cap="flat" cmpd="sng">
                      <a:solidFill>
                        <a:srgbClr val="9E9E9E">
                          <a:alpha val="0"/>
                        </a:srgbClr>
                      </a:solidFill>
                      <a:prstDash val="solid"/>
                      <a:round/>
                      <a:headEnd type="none" w="sm" len="sm"/>
                      <a:tailEnd type="none" w="sm" len="sm"/>
                    </a:lnB>
                    <a:solidFill>
                      <a:srgbClr val="F3F3F3">
                        <a:alpha val="45250"/>
                      </a:srgbClr>
                    </a:solidFill>
                  </a:tcPr>
                </a:tc>
                <a:extLst>
                  <a:ext uri="{0D108BD9-81ED-4DB2-BD59-A6C34878D82A}">
                    <a16:rowId xmlns:a16="http://schemas.microsoft.com/office/drawing/2014/main" val="10007"/>
                  </a:ext>
                </a:extLst>
              </a:tr>
            </a:tbl>
          </a:graphicData>
        </a:graphic>
      </p:graphicFrame>
      <p:pic>
        <p:nvPicPr>
          <p:cNvPr id="1713" name="Google Shape;1713;p264"/>
          <p:cNvPicPr preferRelativeResize="0"/>
          <p:nvPr/>
        </p:nvPicPr>
        <p:blipFill rotWithShape="1">
          <a:blip r:embed="rId3">
            <a:alphaModFix/>
          </a:blip>
          <a:srcRect t="7713" b="7713"/>
          <a:stretch/>
        </p:blipFill>
        <p:spPr>
          <a:xfrm>
            <a:off x="6080900" y="1938668"/>
            <a:ext cx="5512536" cy="3716467"/>
          </a:xfrm>
          <a:prstGeom prst="rect">
            <a:avLst/>
          </a:prstGeom>
          <a:noFill/>
          <a:ln>
            <a:noFill/>
          </a:ln>
        </p:spPr>
      </p:pic>
      <p:pic>
        <p:nvPicPr>
          <p:cNvPr id="1714" name="Google Shape;1714;p264"/>
          <p:cNvPicPr preferRelativeResize="0"/>
          <p:nvPr/>
        </p:nvPicPr>
        <p:blipFill>
          <a:blip r:embed="rId4">
            <a:alphaModFix/>
          </a:blip>
          <a:stretch>
            <a:fillRect/>
          </a:stretch>
        </p:blipFill>
        <p:spPr>
          <a:xfrm>
            <a:off x="6333766" y="2482497"/>
            <a:ext cx="1306433" cy="229371"/>
          </a:xfrm>
          <a:prstGeom prst="rect">
            <a:avLst/>
          </a:prstGeom>
          <a:noFill/>
          <a:ln>
            <a:noFill/>
          </a:ln>
        </p:spPr>
      </p:pic>
      <p:pic>
        <p:nvPicPr>
          <p:cNvPr id="1715" name="Google Shape;1715;p264"/>
          <p:cNvPicPr preferRelativeResize="0"/>
          <p:nvPr/>
        </p:nvPicPr>
        <p:blipFill>
          <a:blip r:embed="rId4">
            <a:alphaModFix/>
          </a:blip>
          <a:stretch>
            <a:fillRect/>
          </a:stretch>
        </p:blipFill>
        <p:spPr>
          <a:xfrm>
            <a:off x="9870380" y="2482497"/>
            <a:ext cx="1306433" cy="229371"/>
          </a:xfrm>
          <a:prstGeom prst="rect">
            <a:avLst/>
          </a:prstGeom>
          <a:noFill/>
          <a:ln>
            <a:noFill/>
          </a:ln>
        </p:spPr>
      </p:pic>
      <p:pic>
        <p:nvPicPr>
          <p:cNvPr id="1716" name="Google Shape;1716;p264"/>
          <p:cNvPicPr preferRelativeResize="0"/>
          <p:nvPr/>
        </p:nvPicPr>
        <p:blipFill>
          <a:blip r:embed="rId4">
            <a:alphaModFix/>
          </a:blip>
          <a:stretch>
            <a:fillRect/>
          </a:stretch>
        </p:blipFill>
        <p:spPr>
          <a:xfrm>
            <a:off x="8102073" y="2482497"/>
            <a:ext cx="1306433" cy="229371"/>
          </a:xfrm>
          <a:prstGeom prst="rect">
            <a:avLst/>
          </a:prstGeom>
          <a:noFill/>
          <a:ln>
            <a:noFill/>
          </a:ln>
        </p:spPr>
      </p:pic>
      <p:pic>
        <p:nvPicPr>
          <p:cNvPr id="1717" name="Google Shape;1717;p264"/>
          <p:cNvPicPr preferRelativeResize="0"/>
          <p:nvPr/>
        </p:nvPicPr>
        <p:blipFill>
          <a:blip r:embed="rId5">
            <a:alphaModFix/>
          </a:blip>
          <a:stretch>
            <a:fillRect/>
          </a:stretch>
        </p:blipFill>
        <p:spPr>
          <a:xfrm>
            <a:off x="6403302" y="2803525"/>
            <a:ext cx="1291597" cy="2062611"/>
          </a:xfrm>
          <a:prstGeom prst="rect">
            <a:avLst/>
          </a:prstGeom>
          <a:noFill/>
          <a:ln>
            <a:noFill/>
          </a:ln>
        </p:spPr>
      </p:pic>
      <p:pic>
        <p:nvPicPr>
          <p:cNvPr id="1718" name="Google Shape;1718;p264"/>
          <p:cNvPicPr preferRelativeResize="0"/>
          <p:nvPr/>
        </p:nvPicPr>
        <p:blipFill>
          <a:blip r:embed="rId6">
            <a:alphaModFix/>
          </a:blip>
          <a:stretch>
            <a:fillRect/>
          </a:stretch>
        </p:blipFill>
        <p:spPr>
          <a:xfrm>
            <a:off x="8156795" y="2818272"/>
            <a:ext cx="1306435" cy="2033117"/>
          </a:xfrm>
          <a:prstGeom prst="rect">
            <a:avLst/>
          </a:prstGeom>
          <a:noFill/>
          <a:ln>
            <a:noFill/>
          </a:ln>
        </p:spPr>
      </p:pic>
      <p:pic>
        <p:nvPicPr>
          <p:cNvPr id="1719" name="Google Shape;1719;p264"/>
          <p:cNvPicPr preferRelativeResize="0"/>
          <p:nvPr/>
        </p:nvPicPr>
        <p:blipFill rotWithShape="1">
          <a:blip r:embed="rId7">
            <a:alphaModFix/>
          </a:blip>
          <a:srcRect b="15383"/>
          <a:stretch/>
        </p:blipFill>
        <p:spPr>
          <a:xfrm>
            <a:off x="9925123" y="2692945"/>
            <a:ext cx="1306413" cy="2279791"/>
          </a:xfrm>
          <a:prstGeom prst="rect">
            <a:avLst/>
          </a:prstGeom>
          <a:noFill/>
          <a:ln>
            <a:noFill/>
          </a:ln>
        </p:spPr>
      </p:pic>
      <p:sp>
        <p:nvSpPr>
          <p:cNvPr id="1720" name="Google Shape;1720;p264"/>
          <p:cNvSpPr/>
          <p:nvPr/>
        </p:nvSpPr>
        <p:spPr>
          <a:xfrm>
            <a:off x="878867" y="111017"/>
            <a:ext cx="4410000" cy="66832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1" name="Google Shape;1721;p264"/>
          <p:cNvSpPr txBox="1">
            <a:spLocks noGrp="1"/>
          </p:cNvSpPr>
          <p:nvPr>
            <p:ph type="body" idx="4294967295"/>
          </p:nvPr>
        </p:nvSpPr>
        <p:spPr>
          <a:xfrm>
            <a:off x="6275567" y="278367"/>
            <a:ext cx="5123200" cy="1292400"/>
          </a:xfrm>
          <a:prstGeom prst="rect">
            <a:avLst/>
          </a:prstGeom>
        </p:spPr>
        <p:txBody>
          <a:bodyPr spcFirstLastPara="1" vert="horz" wrap="square" lIns="121900" tIns="121900" rIns="121900" bIns="121900" rtlCol="0" anchor="ctr" anchorCtr="0">
            <a:normAutofit fontScale="62500" lnSpcReduction="20000"/>
          </a:bodyPr>
          <a:lstStyle/>
          <a:p>
            <a:pPr marL="0" indent="0" algn="ctr">
              <a:spcBef>
                <a:spcPts val="0"/>
              </a:spcBef>
              <a:buNone/>
            </a:pPr>
            <a:r>
              <a:rPr lang="en" sz="4895" b="1"/>
              <a:t>GetCTC Express</a:t>
            </a:r>
            <a:endParaRPr sz="4895" b="1"/>
          </a:p>
          <a:p>
            <a:pPr marL="0" indent="0" algn="ctr">
              <a:spcBef>
                <a:spcPts val="1600"/>
              </a:spcBef>
              <a:spcAft>
                <a:spcPts val="1600"/>
              </a:spcAft>
              <a:buNone/>
            </a:pPr>
            <a:r>
              <a:rPr lang="en" sz="3200" i="1"/>
              <a:t>Clients can sign up for service notification now</a:t>
            </a:r>
            <a:endParaRPr sz="3200"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265"/>
          <p:cNvSpPr txBox="1"/>
          <p:nvPr/>
        </p:nvSpPr>
        <p:spPr>
          <a:xfrm>
            <a:off x="424833" y="379334"/>
            <a:ext cx="9543600" cy="1231066"/>
          </a:xfrm>
          <a:prstGeom prst="rect">
            <a:avLst/>
          </a:prstGeom>
          <a:noFill/>
          <a:ln>
            <a:noFill/>
          </a:ln>
        </p:spPr>
        <p:txBody>
          <a:bodyPr spcFirstLastPara="1" wrap="square" lIns="121900" tIns="121900" rIns="121900" bIns="121900" anchor="t" anchorCtr="0">
            <a:spAutoFit/>
          </a:bodyPr>
          <a:lstStyle/>
          <a:p>
            <a:r>
              <a:rPr lang="en" sz="3200" b="1">
                <a:latin typeface="Source Sans Pro"/>
                <a:ea typeface="Source Sans Pro"/>
                <a:cs typeface="Source Sans Pro"/>
                <a:sym typeface="Source Sans Pro"/>
              </a:rPr>
              <a:t>Let’s take a quick look at GetYourRefund.org/CTCOH</a:t>
            </a:r>
            <a:endParaRPr sz="3200" b="1">
              <a:latin typeface="Source Sans Pro"/>
              <a:ea typeface="Source Sans Pro"/>
              <a:cs typeface="Source Sans Pro"/>
              <a:sym typeface="Source Sans Pro"/>
            </a:endParaRPr>
          </a:p>
        </p:txBody>
      </p:sp>
      <p:pic>
        <p:nvPicPr>
          <p:cNvPr id="1727" name="Google Shape;1727;p265"/>
          <p:cNvPicPr preferRelativeResize="0"/>
          <p:nvPr/>
        </p:nvPicPr>
        <p:blipFill>
          <a:blip r:embed="rId3">
            <a:alphaModFix/>
          </a:blip>
          <a:stretch>
            <a:fillRect/>
          </a:stretch>
        </p:blipFill>
        <p:spPr>
          <a:xfrm>
            <a:off x="495300" y="1382034"/>
            <a:ext cx="11400000" cy="53122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266"/>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rmAutofit/>
          </a:bodyPr>
          <a:lstStyle/>
          <a:p>
            <a:r>
              <a:rPr lang="en"/>
              <a:t>Outreach to new or intermittent filers</a:t>
            </a:r>
            <a:endParaRPr/>
          </a:p>
        </p:txBody>
      </p:sp>
      <p:sp>
        <p:nvSpPr>
          <p:cNvPr id="1733" name="Google Shape;1733;p266"/>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rmAutofit/>
          </a:bodyPr>
          <a:lstStyle/>
          <a:p>
            <a:pPr marL="0" indent="0"/>
            <a:r>
              <a:rPr lang="en"/>
              <a:t>(aka non-filers) </a:t>
            </a:r>
            <a:endParaRPr/>
          </a:p>
        </p:txBody>
      </p:sp>
      <p:sp>
        <p:nvSpPr>
          <p:cNvPr id="1734" name="Google Shape;1734;p266"/>
          <p:cNvSpPr txBox="1">
            <a:spLocks noGrp="1"/>
          </p:cNvSpPr>
          <p:nvPr>
            <p:ph type="body" idx="2"/>
          </p:nvPr>
        </p:nvSpPr>
        <p:spPr>
          <a:xfrm>
            <a:off x="6586000" y="603733"/>
            <a:ext cx="5116000" cy="5490000"/>
          </a:xfrm>
          <a:prstGeom prst="rect">
            <a:avLst/>
          </a:prstGeom>
        </p:spPr>
        <p:txBody>
          <a:bodyPr spcFirstLastPara="1" vert="horz" wrap="square" lIns="121900" tIns="121900" rIns="121900" bIns="121900" rtlCol="0" anchor="ctr" anchorCtr="0">
            <a:normAutofit/>
          </a:bodyPr>
          <a:lstStyle/>
          <a:p>
            <a:pPr marL="0" indent="0" algn="ctr">
              <a:buNone/>
            </a:pPr>
            <a:r>
              <a:rPr lang="en"/>
              <a:t>Filing full tax return is the hope*</a:t>
            </a:r>
            <a:endParaRPr/>
          </a:p>
          <a:p>
            <a:pPr indent="-448722">
              <a:spcBef>
                <a:spcPts val="1600"/>
              </a:spcBef>
              <a:buSzPts val="1700"/>
            </a:pPr>
            <a:r>
              <a:rPr lang="en" sz="2267"/>
              <a:t>Full service filing: Outreach alone is not enough</a:t>
            </a:r>
            <a:endParaRPr sz="1733"/>
          </a:p>
          <a:p>
            <a:pPr indent="-448722">
              <a:buSzPts val="1700"/>
            </a:pPr>
            <a:r>
              <a:rPr lang="en" sz="2267"/>
              <a:t>Express filing: Outreach may be enough</a:t>
            </a:r>
            <a:endParaRPr sz="1733"/>
          </a:p>
          <a:p>
            <a:pPr indent="-440256">
              <a:buSzPts val="1600"/>
            </a:pPr>
            <a:r>
              <a:rPr lang="en" sz="2133"/>
              <a:t>Some filers may be disgruntled by the hurdles of filing a full tax return and give up. </a:t>
            </a:r>
            <a:endParaRPr sz="2133"/>
          </a:p>
          <a:p>
            <a:pPr indent="-440256">
              <a:buSzPts val="1600"/>
            </a:pPr>
            <a:r>
              <a:rPr lang="en" sz="2133"/>
              <a:t>It’s worth letting them know there will be another option</a:t>
            </a:r>
            <a:endParaRPr sz="2133"/>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sp>
        <p:nvSpPr>
          <p:cNvPr id="1739" name="Google Shape;1739;p267"/>
          <p:cNvSpPr txBox="1">
            <a:spLocks noGrp="1"/>
          </p:cNvSpPr>
          <p:nvPr>
            <p:ph type="title"/>
          </p:nvPr>
        </p:nvSpPr>
        <p:spPr>
          <a:xfrm>
            <a:off x="653667" y="600200"/>
            <a:ext cx="8490400" cy="5454400"/>
          </a:xfrm>
          <a:prstGeom prst="rect">
            <a:avLst/>
          </a:prstGeom>
        </p:spPr>
        <p:txBody>
          <a:bodyPr spcFirstLastPara="1" vert="horz" wrap="square" lIns="121900" tIns="121900" rIns="121900" bIns="121900" rtlCol="0" anchor="ctr" anchorCtr="0">
            <a:normAutofit/>
          </a:bodyPr>
          <a:lstStyle/>
          <a:p>
            <a:r>
              <a:rPr lang="en"/>
              <a:t>How </a:t>
            </a:r>
            <a:r>
              <a:rPr lang="en" i="1"/>
              <a:t>you</a:t>
            </a:r>
            <a:r>
              <a:rPr lang="en"/>
              <a:t> can help clients access their benefits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latin typeface="+mn-lt"/>
              </a:rPr>
              <a:t>Why cash matters for children and families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sp>
        <p:nvSpPr>
          <p:cNvPr id="10" name="Content Placeholder 2">
            <a:extLst>
              <a:ext uri="{FF2B5EF4-FFF2-40B4-BE49-F238E27FC236}">
                <a16:creationId xmlns:a16="http://schemas.microsoft.com/office/drawing/2014/main" id="{75761890-4717-A943-B493-AB4F3C098350}"/>
              </a:ext>
            </a:extLst>
          </p:cNvPr>
          <p:cNvSpPr>
            <a:spLocks noGrp="1"/>
          </p:cNvSpPr>
          <p:nvPr>
            <p:ph idx="1"/>
          </p:nvPr>
        </p:nvSpPr>
        <p:spPr>
          <a:xfrm>
            <a:off x="838200" y="1825624"/>
            <a:ext cx="10515600" cy="4454807"/>
          </a:xfrm>
        </p:spPr>
        <p:txBody>
          <a:bodyPr>
            <a:normAutofit/>
          </a:bodyPr>
          <a:lstStyle/>
          <a:p>
            <a:r>
              <a:rPr lang="en-US" dirty="0"/>
              <a:t>Living in deep poverty compromises children’s growth and development. When they grow up, they are more likely to have lower wages, more health issues, and are more likely to commit crimes.</a:t>
            </a:r>
          </a:p>
          <a:p>
            <a:endParaRPr lang="en-US" dirty="0"/>
          </a:p>
          <a:p>
            <a:r>
              <a:rPr lang="en-US" dirty="0"/>
              <a:t>When families have resources they need to pay for the basics, children are healthier, get better grades in school, have higher college enrollment rates, and earn more during their lifetime. </a:t>
            </a:r>
          </a:p>
          <a:p>
            <a:endParaRPr lang="en-US" dirty="0">
              <a:solidFill>
                <a:srgbClr val="00263E"/>
              </a:solidFill>
            </a:endParaRPr>
          </a:p>
          <a:p>
            <a:endParaRPr lang="en-US" dirty="0">
              <a:solidFill>
                <a:srgbClr val="00263E"/>
              </a:solidFill>
            </a:endParaRPr>
          </a:p>
        </p:txBody>
      </p:sp>
    </p:spTree>
    <p:extLst>
      <p:ext uri="{BB962C8B-B14F-4D97-AF65-F5344CB8AC3E}">
        <p14:creationId xmlns:p14="http://schemas.microsoft.com/office/powerpoint/2010/main" val="112623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268"/>
          <p:cNvSpPr txBox="1">
            <a:spLocks noGrp="1"/>
          </p:cNvSpPr>
          <p:nvPr>
            <p:ph type="title"/>
          </p:nvPr>
        </p:nvSpPr>
        <p:spPr>
          <a:xfrm>
            <a:off x="0" y="0"/>
            <a:ext cx="12192000" cy="1227200"/>
          </a:xfrm>
          <a:prstGeom prst="rect">
            <a:avLst/>
          </a:prstGeom>
          <a:solidFill>
            <a:srgbClr val="2B1A78"/>
          </a:solidFill>
          <a:ln>
            <a:noFill/>
          </a:ln>
        </p:spPr>
        <p:txBody>
          <a:bodyPr spcFirstLastPara="1" vert="horz" wrap="square" lIns="121900" tIns="121900" rIns="121900" bIns="121900" rtlCol="0" anchor="b" anchorCtr="0">
            <a:noAutofit/>
          </a:bodyPr>
          <a:lstStyle/>
          <a:p>
            <a:r>
              <a:rPr lang="en" sz="3467">
                <a:solidFill>
                  <a:schemeClr val="lt1"/>
                </a:solidFill>
                <a:latin typeface="Source Serif Pro"/>
                <a:ea typeface="Source Serif Pro"/>
                <a:cs typeface="Source Serif Pro"/>
                <a:sym typeface="Source Serif Pro"/>
              </a:rPr>
              <a:t>Assistance to overcome challenges of </a:t>
            </a:r>
            <a:endParaRPr sz="2667">
              <a:solidFill>
                <a:schemeClr val="lt1"/>
              </a:solidFill>
              <a:latin typeface="Source Serif Pro"/>
              <a:ea typeface="Source Serif Pro"/>
              <a:cs typeface="Source Serif Pro"/>
              <a:sym typeface="Source Serif Pro"/>
            </a:endParaRPr>
          </a:p>
          <a:p>
            <a:endParaRPr sz="1867" b="0">
              <a:solidFill>
                <a:srgbClr val="000000"/>
              </a:solidFill>
              <a:latin typeface="IBM Plex Sans"/>
              <a:ea typeface="IBM Plex Sans"/>
              <a:cs typeface="IBM Plex Sans"/>
              <a:sym typeface="IBM Plex Sans"/>
            </a:endParaRPr>
          </a:p>
        </p:txBody>
      </p:sp>
      <p:sp>
        <p:nvSpPr>
          <p:cNvPr id="1745" name="Google Shape;1745;p268"/>
          <p:cNvSpPr txBox="1">
            <a:spLocks noGrp="1"/>
          </p:cNvSpPr>
          <p:nvPr>
            <p:ph type="body" idx="1"/>
          </p:nvPr>
        </p:nvSpPr>
        <p:spPr>
          <a:xfrm>
            <a:off x="345800" y="1691833"/>
            <a:ext cx="7400400" cy="4622400"/>
          </a:xfrm>
          <a:prstGeom prst="rect">
            <a:avLst/>
          </a:prstGeom>
        </p:spPr>
        <p:txBody>
          <a:bodyPr spcFirstLastPara="1" vert="horz" wrap="square" lIns="121900" tIns="121900" rIns="121900" bIns="121900" rtlCol="0" anchor="t" anchorCtr="0">
            <a:noAutofit/>
          </a:bodyPr>
          <a:lstStyle/>
          <a:p>
            <a:pPr indent="-457189">
              <a:lnSpc>
                <a:spcPct val="100000"/>
              </a:lnSpc>
              <a:buClr>
                <a:schemeClr val="dk1"/>
              </a:buClr>
              <a:buSzPts val="1800"/>
              <a:buFont typeface="Source Sans Pro"/>
              <a:buChar char="●"/>
            </a:pPr>
            <a:r>
              <a:rPr lang="en" sz="2400">
                <a:solidFill>
                  <a:schemeClr val="dk1"/>
                </a:solidFill>
                <a:latin typeface="Source Sans Pro"/>
                <a:ea typeface="Source Sans Pro"/>
                <a:cs typeface="Source Sans Pro"/>
                <a:sym typeface="Source Sans Pro"/>
              </a:rPr>
              <a:t>Awareness and Trust Building</a:t>
            </a:r>
            <a:endParaRPr sz="2400">
              <a:solidFill>
                <a:schemeClr val="dk1"/>
              </a:solidFill>
              <a:latin typeface="Source Sans Pro"/>
              <a:ea typeface="Source Sans Pro"/>
              <a:cs typeface="Source Sans Pro"/>
              <a:sym typeface="Source Sans Pro"/>
            </a:endParaRPr>
          </a:p>
          <a:p>
            <a:pPr marL="0" indent="0">
              <a:lnSpc>
                <a:spcPct val="100000"/>
              </a:lnSpc>
              <a:buNone/>
            </a:pPr>
            <a:endParaRPr sz="2400">
              <a:solidFill>
                <a:schemeClr val="dk1"/>
              </a:solidFill>
              <a:latin typeface="Source Sans Pro"/>
              <a:ea typeface="Source Sans Pro"/>
              <a:cs typeface="Source Sans Pro"/>
              <a:sym typeface="Source Sans Pro"/>
            </a:endParaRPr>
          </a:p>
          <a:p>
            <a:pPr indent="-457189">
              <a:lnSpc>
                <a:spcPct val="100000"/>
              </a:lnSpc>
              <a:buClr>
                <a:schemeClr val="dk1"/>
              </a:buClr>
              <a:buSzPts val="1800"/>
              <a:buFont typeface="Source Sans Pro"/>
              <a:buChar char="●"/>
            </a:pPr>
            <a:r>
              <a:rPr lang="en" sz="2400">
                <a:solidFill>
                  <a:schemeClr val="dk1"/>
                </a:solidFill>
                <a:latin typeface="Source Sans Pro"/>
                <a:ea typeface="Source Sans Pro"/>
                <a:cs typeface="Source Sans Pro"/>
                <a:sym typeface="Source Sans Pro"/>
              </a:rPr>
              <a:t>Acquiring Documents and Information</a:t>
            </a:r>
            <a:br>
              <a:rPr lang="en" sz="2400">
                <a:solidFill>
                  <a:schemeClr val="dk1"/>
                </a:solidFill>
                <a:latin typeface="Source Sans Pro"/>
                <a:ea typeface="Source Sans Pro"/>
                <a:cs typeface="Source Sans Pro"/>
                <a:sym typeface="Source Sans Pro"/>
              </a:rPr>
            </a:br>
            <a:endParaRPr sz="2400">
              <a:solidFill>
                <a:schemeClr val="dk1"/>
              </a:solidFill>
              <a:latin typeface="Source Sans Pro"/>
              <a:ea typeface="Source Sans Pro"/>
              <a:cs typeface="Source Sans Pro"/>
              <a:sym typeface="Source Sans Pro"/>
            </a:endParaRPr>
          </a:p>
          <a:p>
            <a:pPr indent="-457189">
              <a:lnSpc>
                <a:spcPct val="100000"/>
              </a:lnSpc>
              <a:buClr>
                <a:schemeClr val="dk1"/>
              </a:buClr>
              <a:buSzPts val="1800"/>
              <a:buFont typeface="Source Sans Pro"/>
              <a:buChar char="●"/>
            </a:pPr>
            <a:r>
              <a:rPr lang="en" sz="2400">
                <a:solidFill>
                  <a:schemeClr val="dk1"/>
                </a:solidFill>
                <a:latin typeface="Source Sans Pro"/>
                <a:ea typeface="Source Sans Pro"/>
                <a:cs typeface="Source Sans Pro"/>
                <a:sym typeface="Source Sans Pro"/>
              </a:rPr>
              <a:t>Setting up GYR Virtual VITA support site</a:t>
            </a:r>
            <a:endParaRPr sz="2400">
              <a:solidFill>
                <a:schemeClr val="dk1"/>
              </a:solidFill>
              <a:latin typeface="Source Sans Pro"/>
              <a:ea typeface="Source Sans Pro"/>
              <a:cs typeface="Source Sans Pro"/>
              <a:sym typeface="Source Sans Pro"/>
            </a:endParaRPr>
          </a:p>
          <a:p>
            <a:pPr lvl="1" indent="-440256">
              <a:lnSpc>
                <a:spcPct val="100000"/>
              </a:lnSpc>
              <a:spcBef>
                <a:spcPts val="0"/>
              </a:spcBef>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Access to and assistance with tech</a:t>
            </a:r>
            <a:endParaRPr sz="2133">
              <a:solidFill>
                <a:schemeClr val="dk1"/>
              </a:solidFill>
              <a:latin typeface="Source Sans Pro"/>
              <a:ea typeface="Source Sans Pro"/>
              <a:cs typeface="Source Sans Pro"/>
              <a:sym typeface="Source Sans Pro"/>
            </a:endParaRPr>
          </a:p>
          <a:p>
            <a:pPr lvl="1" indent="-440256">
              <a:lnSpc>
                <a:spcPct val="100000"/>
              </a:lnSpc>
              <a:spcBef>
                <a:spcPts val="0"/>
              </a:spcBef>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Guides coming soon</a:t>
            </a:r>
            <a:br>
              <a:rPr lang="en" sz="2133">
                <a:solidFill>
                  <a:schemeClr val="dk1"/>
                </a:solidFill>
                <a:latin typeface="Source Sans Pro"/>
                <a:ea typeface="Source Sans Pro"/>
                <a:cs typeface="Source Sans Pro"/>
                <a:sym typeface="Source Sans Pro"/>
              </a:rPr>
            </a:br>
            <a:endParaRPr sz="2133">
              <a:solidFill>
                <a:schemeClr val="dk1"/>
              </a:solidFill>
              <a:latin typeface="Source Sans Pro"/>
              <a:ea typeface="Source Sans Pro"/>
              <a:cs typeface="Source Sans Pro"/>
              <a:sym typeface="Source Sans Pro"/>
            </a:endParaRPr>
          </a:p>
          <a:p>
            <a:pPr indent="-457189">
              <a:lnSpc>
                <a:spcPct val="100000"/>
              </a:lnSpc>
              <a:buClr>
                <a:schemeClr val="dk1"/>
              </a:buClr>
              <a:buSzPts val="1800"/>
              <a:buFont typeface="Source Sans Pro"/>
              <a:buChar char="●"/>
            </a:pPr>
            <a:r>
              <a:rPr lang="en" sz="2400">
                <a:solidFill>
                  <a:schemeClr val="dk1"/>
                </a:solidFill>
                <a:latin typeface="Source Sans Pro"/>
                <a:ea typeface="Source Sans Pro"/>
                <a:cs typeface="Source Sans Pro"/>
                <a:sym typeface="Source Sans Pro"/>
              </a:rPr>
              <a:t>Setting up a File Myself Support Site</a:t>
            </a:r>
            <a:endParaRPr sz="2400">
              <a:solidFill>
                <a:schemeClr val="dk1"/>
              </a:solidFill>
              <a:latin typeface="Source Sans Pro"/>
              <a:ea typeface="Source Sans Pro"/>
              <a:cs typeface="Source Sans Pro"/>
              <a:sym typeface="Source Sans Pro"/>
            </a:endParaRPr>
          </a:p>
          <a:p>
            <a:pPr lvl="1" indent="-440256">
              <a:lnSpc>
                <a:spcPct val="100000"/>
              </a:lnSpc>
              <a:spcBef>
                <a:spcPts val="0"/>
              </a:spcBef>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Reassurance</a:t>
            </a:r>
            <a:endParaRPr sz="2133">
              <a:solidFill>
                <a:schemeClr val="dk1"/>
              </a:solidFill>
              <a:latin typeface="Source Sans Pro"/>
              <a:ea typeface="Source Sans Pro"/>
              <a:cs typeface="Source Sans Pro"/>
              <a:sym typeface="Source Sans Pro"/>
            </a:endParaRPr>
          </a:p>
          <a:p>
            <a:pPr lvl="1" indent="-440256">
              <a:lnSpc>
                <a:spcPct val="100000"/>
              </a:lnSpc>
              <a:spcBef>
                <a:spcPts val="0"/>
              </a:spcBef>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Access to and assistance with tech</a:t>
            </a:r>
            <a:endParaRPr sz="2133">
              <a:solidFill>
                <a:schemeClr val="dk1"/>
              </a:solidFill>
              <a:latin typeface="Source Sans Pro"/>
              <a:ea typeface="Source Sans Pro"/>
              <a:cs typeface="Source Sans Pro"/>
              <a:sym typeface="Source Sans Pro"/>
            </a:endParaRPr>
          </a:p>
          <a:p>
            <a:pPr lvl="1" indent="-440256">
              <a:lnSpc>
                <a:spcPct val="100000"/>
              </a:lnSpc>
              <a:spcBef>
                <a:spcPts val="0"/>
              </a:spcBef>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Guides coming soon</a:t>
            </a:r>
            <a:endParaRPr sz="2133">
              <a:solidFill>
                <a:schemeClr val="dk1"/>
              </a:solidFill>
              <a:latin typeface="Source Sans Pro"/>
              <a:ea typeface="Source Sans Pro"/>
              <a:cs typeface="Source Sans Pro"/>
              <a:sym typeface="Source Sans Pro"/>
            </a:endParaRPr>
          </a:p>
          <a:p>
            <a:pPr marL="0" indent="0">
              <a:lnSpc>
                <a:spcPct val="100000"/>
              </a:lnSpc>
              <a:buNone/>
            </a:pPr>
            <a:endParaRPr sz="2133">
              <a:solidFill>
                <a:schemeClr val="dk1"/>
              </a:solidFill>
              <a:latin typeface="Source Sans Pro"/>
              <a:ea typeface="Source Sans Pro"/>
              <a:cs typeface="Source Sans Pro"/>
              <a:sym typeface="Source Sans Pro"/>
            </a:endParaRPr>
          </a:p>
          <a:p>
            <a:pPr marL="0" indent="0">
              <a:lnSpc>
                <a:spcPct val="100000"/>
              </a:lnSpc>
              <a:spcAft>
                <a:spcPts val="1333"/>
              </a:spcAft>
              <a:buNone/>
            </a:pPr>
            <a:endParaRPr sz="1733">
              <a:solidFill>
                <a:schemeClr val="dk1"/>
              </a:solidFill>
              <a:latin typeface="IBM Plex Sans"/>
              <a:ea typeface="IBM Plex Sans"/>
              <a:cs typeface="IBM Plex Sans"/>
              <a:sym typeface="IBM Plex Sans"/>
            </a:endParaRPr>
          </a:p>
        </p:txBody>
      </p:sp>
      <p:pic>
        <p:nvPicPr>
          <p:cNvPr id="1746" name="Google Shape;1746;p268"/>
          <p:cNvPicPr preferRelativeResize="0"/>
          <p:nvPr/>
        </p:nvPicPr>
        <p:blipFill>
          <a:blip r:embed="rId3">
            <a:alphaModFix/>
          </a:blip>
          <a:stretch>
            <a:fillRect/>
          </a:stretch>
        </p:blipFill>
        <p:spPr>
          <a:xfrm>
            <a:off x="7266800" y="2859217"/>
            <a:ext cx="4470197" cy="28091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269"/>
          <p:cNvSpPr txBox="1">
            <a:spLocks noGrp="1"/>
          </p:cNvSpPr>
          <p:nvPr>
            <p:ph type="title"/>
          </p:nvPr>
        </p:nvSpPr>
        <p:spPr>
          <a:xfrm>
            <a:off x="345800" y="0"/>
            <a:ext cx="11360800" cy="1227200"/>
          </a:xfrm>
          <a:prstGeom prst="rect">
            <a:avLst/>
          </a:prstGeom>
        </p:spPr>
        <p:txBody>
          <a:bodyPr spcFirstLastPara="1" vert="horz" wrap="square" lIns="121900" tIns="121900" rIns="121900" bIns="121900" rtlCol="0" anchor="b" anchorCtr="0">
            <a:noAutofit/>
          </a:bodyPr>
          <a:lstStyle/>
          <a:p>
            <a:r>
              <a:rPr lang="en" sz="3467">
                <a:solidFill>
                  <a:srgbClr val="000000"/>
                </a:solidFill>
                <a:latin typeface="Source Serif Pro"/>
                <a:ea typeface="Source Serif Pro"/>
                <a:cs typeface="Source Serif Pro"/>
                <a:sym typeface="Source Serif Pro"/>
              </a:rPr>
              <a:t>Getting Started</a:t>
            </a:r>
            <a:endParaRPr sz="2667">
              <a:solidFill>
                <a:srgbClr val="000000"/>
              </a:solidFill>
              <a:latin typeface="Source Serif Pro"/>
              <a:ea typeface="Source Serif Pro"/>
              <a:cs typeface="Source Serif Pro"/>
              <a:sym typeface="Source Serif Pro"/>
            </a:endParaRPr>
          </a:p>
          <a:p>
            <a:endParaRPr sz="1867" b="0">
              <a:solidFill>
                <a:srgbClr val="000000"/>
              </a:solidFill>
              <a:latin typeface="IBM Plex Sans"/>
              <a:ea typeface="IBM Plex Sans"/>
              <a:cs typeface="IBM Plex Sans"/>
              <a:sym typeface="IBM Plex Sans"/>
            </a:endParaRPr>
          </a:p>
        </p:txBody>
      </p:sp>
      <p:sp>
        <p:nvSpPr>
          <p:cNvPr id="1752" name="Google Shape;1752;p269"/>
          <p:cNvSpPr txBox="1">
            <a:spLocks noGrp="1"/>
          </p:cNvSpPr>
          <p:nvPr>
            <p:ph type="body" idx="1"/>
          </p:nvPr>
        </p:nvSpPr>
        <p:spPr>
          <a:xfrm>
            <a:off x="345800" y="999633"/>
            <a:ext cx="11500400" cy="5028800"/>
          </a:xfrm>
          <a:prstGeom prst="rect">
            <a:avLst/>
          </a:prstGeom>
        </p:spPr>
        <p:txBody>
          <a:bodyPr spcFirstLastPara="1" vert="horz" wrap="square" lIns="121900" tIns="121900" rIns="121900" bIns="121900" rtlCol="0" anchor="t" anchorCtr="0">
            <a:noAutofit/>
          </a:bodyPr>
          <a:lstStyle/>
          <a:p>
            <a:pPr marL="0" indent="0">
              <a:buNone/>
            </a:pPr>
            <a:r>
              <a:rPr lang="en" sz="1867" b="1">
                <a:solidFill>
                  <a:schemeClr val="dk1"/>
                </a:solidFill>
                <a:highlight>
                  <a:srgbClr val="C9D4F3"/>
                </a:highlight>
                <a:latin typeface="IBM Plex Sans"/>
                <a:ea typeface="IBM Plex Sans"/>
                <a:cs typeface="IBM Plex Sans"/>
                <a:sym typeface="IBM Plex Sans"/>
              </a:rPr>
              <a:t>None of the assistance mentioned </a:t>
            </a:r>
            <a:r>
              <a:rPr lang="en" sz="1867" b="1" i="1">
                <a:solidFill>
                  <a:schemeClr val="dk1"/>
                </a:solidFill>
                <a:highlight>
                  <a:srgbClr val="C9D4F3"/>
                </a:highlight>
                <a:latin typeface="IBM Plex Sans"/>
                <a:ea typeface="IBM Plex Sans"/>
                <a:cs typeface="IBM Plex Sans"/>
                <a:sym typeface="IBM Plex Sans"/>
              </a:rPr>
              <a:t>requires</a:t>
            </a:r>
            <a:r>
              <a:rPr lang="en" sz="1867" b="1">
                <a:solidFill>
                  <a:schemeClr val="dk1"/>
                </a:solidFill>
                <a:highlight>
                  <a:srgbClr val="C9D4F3"/>
                </a:highlight>
                <a:latin typeface="IBM Plex Sans"/>
                <a:ea typeface="IBM Plex Sans"/>
                <a:cs typeface="IBM Plex Sans"/>
                <a:sym typeface="IBM Plex Sans"/>
              </a:rPr>
              <a:t> certification or training </a:t>
            </a:r>
            <a:endParaRPr sz="1733" b="1">
              <a:solidFill>
                <a:schemeClr val="dk1"/>
              </a:solidFill>
              <a:highlight>
                <a:srgbClr val="C9D4F3"/>
              </a:highlight>
              <a:latin typeface="IBM Plex Sans"/>
              <a:ea typeface="IBM Plex Sans"/>
              <a:cs typeface="IBM Plex Sans"/>
              <a:sym typeface="IBM Plex Sans"/>
            </a:endParaRPr>
          </a:p>
          <a:p>
            <a:pPr indent="-414856">
              <a:lnSpc>
                <a:spcPct val="100000"/>
              </a:lnSpc>
              <a:spcBef>
                <a:spcPts val="1067"/>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Decide which types of assistance you want to offer - you can add more as needed!</a:t>
            </a:r>
            <a:endParaRPr sz="1733">
              <a:solidFill>
                <a:schemeClr val="dk1"/>
              </a:solidFill>
              <a:latin typeface="IBM Plex Sans"/>
              <a:ea typeface="IBM Plex Sans"/>
              <a:cs typeface="IBM Plex Sans"/>
              <a:sym typeface="IBM Plex Sans"/>
            </a:endParaRPr>
          </a:p>
          <a:p>
            <a:pPr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Identify partners who are well equipped to meet needs and are trusted in their communities</a:t>
            </a:r>
            <a:endParaRPr sz="1733">
              <a:solidFill>
                <a:schemeClr val="dk1"/>
              </a:solidFill>
              <a:latin typeface="IBM Plex Sans"/>
              <a:ea typeface="IBM Plex Sans"/>
              <a:cs typeface="IBM Plex Sans"/>
              <a:sym typeface="IBM Plex Sans"/>
            </a:endParaRPr>
          </a:p>
          <a:p>
            <a:pPr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Sign up for GYR Navigator Updates </a:t>
            </a:r>
            <a:r>
              <a:rPr lang="en" sz="1733" u="sng">
                <a:solidFill>
                  <a:schemeClr val="hlink"/>
                </a:solidFill>
                <a:latin typeface="IBM Plex Sans"/>
                <a:ea typeface="IBM Plex Sans"/>
                <a:cs typeface="IBM Plex Sans"/>
                <a:sym typeface="IBM Plex Sans"/>
                <a:hlinkClick r:id="rId3"/>
              </a:rPr>
              <a:t>here</a:t>
            </a:r>
            <a:r>
              <a:rPr lang="en" sz="1733">
                <a:solidFill>
                  <a:schemeClr val="dk1"/>
                </a:solidFill>
                <a:latin typeface="IBM Plex Sans"/>
                <a:ea typeface="IBM Plex Sans"/>
                <a:cs typeface="IBM Plex Sans"/>
                <a:sym typeface="IBM Plex Sans"/>
              </a:rPr>
              <a:t> or at GetCTC.org/navigators</a:t>
            </a:r>
            <a:endParaRPr sz="1733">
              <a:solidFill>
                <a:schemeClr val="dk1"/>
              </a:solidFill>
              <a:latin typeface="IBM Plex Sans"/>
              <a:ea typeface="IBM Plex Sans"/>
              <a:cs typeface="IBM Plex Sans"/>
              <a:sym typeface="IBM Plex Sans"/>
            </a:endParaRPr>
          </a:p>
          <a:p>
            <a:pPr lvl="1"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Use GetYourRefund.org/CTCOH</a:t>
            </a:r>
            <a:endParaRPr sz="1733">
              <a:solidFill>
                <a:schemeClr val="dk1"/>
              </a:solidFill>
              <a:latin typeface="IBM Plex Sans"/>
              <a:ea typeface="IBM Plex Sans"/>
              <a:cs typeface="IBM Plex Sans"/>
              <a:sym typeface="IBM Plex Sans"/>
            </a:endParaRPr>
          </a:p>
          <a:p>
            <a:pPr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Know what you can and can’t do:</a:t>
            </a:r>
            <a:endParaRPr sz="1733">
              <a:solidFill>
                <a:schemeClr val="dk1"/>
              </a:solidFill>
              <a:latin typeface="IBM Plex Sans"/>
              <a:ea typeface="IBM Plex Sans"/>
              <a:cs typeface="IBM Plex Sans"/>
              <a:sym typeface="IBM Plex Sans"/>
            </a:endParaRPr>
          </a:p>
          <a:p>
            <a:pPr lvl="1"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Can: Provide access online tools and build trust/reassurance in process</a:t>
            </a:r>
            <a:endParaRPr sz="1733">
              <a:solidFill>
                <a:schemeClr val="dk1"/>
              </a:solidFill>
              <a:latin typeface="IBM Plex Sans"/>
              <a:ea typeface="IBM Plex Sans"/>
              <a:cs typeface="IBM Plex Sans"/>
              <a:sym typeface="IBM Plex Sans"/>
            </a:endParaRPr>
          </a:p>
          <a:p>
            <a:pPr lvl="1"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Cannot: Provide tax advice (without additional training and certification)</a:t>
            </a:r>
            <a:endParaRPr sz="1733">
              <a:solidFill>
                <a:schemeClr val="dk1"/>
              </a:solidFill>
              <a:latin typeface="IBM Plex Sans"/>
              <a:ea typeface="IBM Plex Sans"/>
              <a:cs typeface="IBM Plex Sans"/>
              <a:sym typeface="IBM Plex Sans"/>
            </a:endParaRPr>
          </a:p>
          <a:p>
            <a:pPr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Familiarize yourself with available resources</a:t>
            </a:r>
            <a:endParaRPr sz="1733">
              <a:solidFill>
                <a:schemeClr val="dk1"/>
              </a:solidFill>
              <a:latin typeface="IBM Plex Sans"/>
              <a:ea typeface="IBM Plex Sans"/>
              <a:cs typeface="IBM Plex Sans"/>
              <a:sym typeface="IBM Plex Sans"/>
            </a:endParaRPr>
          </a:p>
          <a:p>
            <a:pPr lvl="1"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GYR Navigator Resources/Modules </a:t>
            </a:r>
            <a:endParaRPr sz="1733">
              <a:solidFill>
                <a:schemeClr val="dk1"/>
              </a:solidFill>
              <a:latin typeface="IBM Plex Sans"/>
              <a:ea typeface="IBM Plex Sans"/>
              <a:cs typeface="IBM Plex Sans"/>
              <a:sym typeface="IBM Plex Sans"/>
            </a:endParaRPr>
          </a:p>
          <a:p>
            <a:pPr lvl="1"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GetYourRefund Chat</a:t>
            </a:r>
            <a:endParaRPr sz="1733">
              <a:solidFill>
                <a:schemeClr val="dk1"/>
              </a:solidFill>
              <a:latin typeface="IBM Plex Sans"/>
              <a:ea typeface="IBM Plex Sans"/>
              <a:cs typeface="IBM Plex Sans"/>
              <a:sym typeface="IBM Plex Sans"/>
            </a:endParaRPr>
          </a:p>
          <a:p>
            <a:pPr lvl="1"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Local VITA programs, LITCs, existing outreach programs</a:t>
            </a:r>
            <a:endParaRPr sz="1733">
              <a:solidFill>
                <a:schemeClr val="dk1"/>
              </a:solidFill>
              <a:latin typeface="IBM Plex Sans"/>
              <a:ea typeface="IBM Plex Sans"/>
              <a:cs typeface="IBM Plex Sans"/>
              <a:sym typeface="IBM Plex Sans"/>
            </a:endParaRPr>
          </a:p>
          <a:p>
            <a:pPr indent="-414856">
              <a:lnSpc>
                <a:spcPct val="100000"/>
              </a:lnSpc>
              <a:spcBef>
                <a:spcPts val="1333"/>
              </a:spcBef>
              <a:buClr>
                <a:schemeClr val="dk1"/>
              </a:buClr>
              <a:buSzPts val="1300"/>
              <a:buFont typeface="IBM Plex Sans"/>
              <a:buChar char="●"/>
            </a:pPr>
            <a:r>
              <a:rPr lang="en" sz="1733">
                <a:solidFill>
                  <a:schemeClr val="dk1"/>
                </a:solidFill>
                <a:latin typeface="IBM Plex Sans"/>
                <a:ea typeface="IBM Plex Sans"/>
                <a:cs typeface="IBM Plex Sans"/>
                <a:sym typeface="IBM Plex Sans"/>
              </a:rPr>
              <a:t>Dive in!</a:t>
            </a:r>
            <a:endParaRPr sz="1733">
              <a:solidFill>
                <a:schemeClr val="dk1"/>
              </a:solidFill>
              <a:latin typeface="IBM Plex Sans"/>
              <a:ea typeface="IBM Plex Sans"/>
              <a:cs typeface="IBM Plex Sans"/>
              <a:sym typeface="IBM Plex Sans"/>
            </a:endParaRPr>
          </a:p>
          <a:p>
            <a:pPr marL="0" indent="0">
              <a:lnSpc>
                <a:spcPct val="100000"/>
              </a:lnSpc>
              <a:spcBef>
                <a:spcPts val="1333"/>
              </a:spcBef>
              <a:spcAft>
                <a:spcPts val="1333"/>
              </a:spcAft>
              <a:buNone/>
            </a:pPr>
            <a:endParaRPr sz="1733">
              <a:solidFill>
                <a:schemeClr val="dk1"/>
              </a:solidFill>
              <a:latin typeface="IBM Plex Sans"/>
              <a:ea typeface="IBM Plex Sans"/>
              <a:cs typeface="IBM Plex Sans"/>
              <a:sym typeface="IBM Plex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70"/>
          <p:cNvSpPr txBox="1">
            <a:spLocks noGrp="1"/>
          </p:cNvSpPr>
          <p:nvPr>
            <p:ph type="body" idx="2"/>
          </p:nvPr>
        </p:nvSpPr>
        <p:spPr>
          <a:xfrm>
            <a:off x="0" y="0"/>
            <a:ext cx="6096000" cy="6858000"/>
          </a:xfrm>
          <a:prstGeom prst="rect">
            <a:avLst/>
          </a:prstGeom>
          <a:solidFill>
            <a:srgbClr val="E6EBF9"/>
          </a:solidFill>
        </p:spPr>
        <p:txBody>
          <a:bodyPr spcFirstLastPara="1" vert="horz" wrap="square" lIns="121900" tIns="121900" rIns="121900" bIns="121900" rtlCol="0" anchor="ctr" anchorCtr="0">
            <a:normAutofit/>
          </a:bodyPr>
          <a:lstStyle/>
          <a:p>
            <a:pPr marL="0" indent="0" algn="ctr">
              <a:lnSpc>
                <a:spcPct val="100000"/>
              </a:lnSpc>
              <a:buNone/>
            </a:pPr>
            <a:r>
              <a:rPr lang="en" sz="4667" b="1"/>
              <a:t>Coming Soon: 2022 Navigator Resources</a:t>
            </a:r>
            <a:endParaRPr sz="4667" b="1"/>
          </a:p>
          <a:p>
            <a:pPr marL="0" indent="0" algn="ctr">
              <a:lnSpc>
                <a:spcPct val="100000"/>
              </a:lnSpc>
              <a:buNone/>
            </a:pPr>
            <a:r>
              <a:rPr lang="en" sz="3067" b="1"/>
              <a:t>GetCTC.org/navigators</a:t>
            </a:r>
            <a:endParaRPr sz="3067" b="1"/>
          </a:p>
        </p:txBody>
      </p:sp>
      <p:sp>
        <p:nvSpPr>
          <p:cNvPr id="1758" name="Google Shape;1758;p270"/>
          <p:cNvSpPr txBox="1"/>
          <p:nvPr/>
        </p:nvSpPr>
        <p:spPr>
          <a:xfrm>
            <a:off x="6441200" y="97600"/>
            <a:ext cx="5750800" cy="6662800"/>
          </a:xfrm>
          <a:prstGeom prst="rect">
            <a:avLst/>
          </a:prstGeom>
          <a:noFill/>
          <a:ln>
            <a:noFill/>
          </a:ln>
        </p:spPr>
        <p:txBody>
          <a:bodyPr spcFirstLastPara="1" wrap="square" lIns="121900" tIns="121900" rIns="121900" bIns="121900" anchor="ctr" anchorCtr="0">
            <a:noAutofit/>
          </a:bodyPr>
          <a:lstStyle/>
          <a:p>
            <a:pPr marL="609585"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Available now</a:t>
            </a:r>
            <a:endParaRPr sz="2133">
              <a:solidFill>
                <a:schemeClr val="dk1"/>
              </a:solidFill>
              <a:latin typeface="Source Sans Pro"/>
              <a:ea typeface="Source Sans Pro"/>
              <a:cs typeface="Source Sans Pro"/>
              <a:sym typeface="Source Sans Pro"/>
            </a:endParaRPr>
          </a:p>
          <a:p>
            <a:pPr marL="1219170" lvl="1"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Chat assistance available to users and navigators</a:t>
            </a:r>
            <a:endParaRPr sz="1467">
              <a:solidFill>
                <a:schemeClr val="dk1"/>
              </a:solidFill>
              <a:latin typeface="Source Sans Pro"/>
              <a:ea typeface="Source Sans Pro"/>
              <a:cs typeface="Source Sans Pro"/>
              <a:sym typeface="Source Sans Pro"/>
            </a:endParaRPr>
          </a:p>
          <a:p>
            <a:pPr marL="1219170" lvl="1"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Service Options</a:t>
            </a:r>
            <a:endParaRPr sz="2133">
              <a:solidFill>
                <a:schemeClr val="dk1"/>
              </a:solidFill>
              <a:latin typeface="Source Sans Pro"/>
              <a:ea typeface="Source Sans Pro"/>
              <a:cs typeface="Source Sans Pro"/>
              <a:sym typeface="Source Sans Pro"/>
            </a:endParaRPr>
          </a:p>
          <a:p>
            <a:pPr marL="1219170" lvl="1"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Outreach materials</a:t>
            </a:r>
            <a:endParaRPr sz="2133">
              <a:solidFill>
                <a:schemeClr val="dk1"/>
              </a:solidFill>
              <a:latin typeface="Source Sans Pro"/>
              <a:ea typeface="Source Sans Pro"/>
              <a:cs typeface="Source Sans Pro"/>
              <a:sym typeface="Source Sans Pro"/>
            </a:endParaRPr>
          </a:p>
          <a:p>
            <a:pPr marL="1219170" lvl="1"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Research-based reports</a:t>
            </a:r>
            <a:br>
              <a:rPr lang="en" sz="2133">
                <a:solidFill>
                  <a:schemeClr val="dk1"/>
                </a:solidFill>
                <a:latin typeface="Source Sans Pro"/>
                <a:ea typeface="Source Sans Pro"/>
                <a:cs typeface="Source Sans Pro"/>
                <a:sym typeface="Source Sans Pro"/>
              </a:rPr>
            </a:br>
            <a:endParaRPr sz="2133">
              <a:solidFill>
                <a:schemeClr val="dk1"/>
              </a:solidFill>
              <a:latin typeface="Source Sans Pro"/>
              <a:ea typeface="Source Sans Pro"/>
              <a:cs typeface="Source Sans Pro"/>
              <a:sym typeface="Source Sans Pro"/>
            </a:endParaRPr>
          </a:p>
          <a:p>
            <a:pPr marL="609585"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Coming soon</a:t>
            </a:r>
            <a:endParaRPr sz="2133">
              <a:solidFill>
                <a:schemeClr val="dk1"/>
              </a:solidFill>
              <a:latin typeface="Source Sans Pro"/>
              <a:ea typeface="Source Sans Pro"/>
              <a:cs typeface="Source Sans Pro"/>
              <a:sym typeface="Source Sans Pro"/>
            </a:endParaRPr>
          </a:p>
          <a:p>
            <a:pPr marL="1219170" lvl="1"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Setting up File Myself Stations</a:t>
            </a:r>
            <a:endParaRPr sz="2133">
              <a:solidFill>
                <a:schemeClr val="dk1"/>
              </a:solidFill>
              <a:latin typeface="Source Sans Pro"/>
              <a:ea typeface="Source Sans Pro"/>
              <a:cs typeface="Source Sans Pro"/>
              <a:sym typeface="Source Sans Pro"/>
            </a:endParaRPr>
          </a:p>
          <a:p>
            <a:pPr marL="1219170" lvl="1"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Setting up GetYourRefund Stations</a:t>
            </a:r>
            <a:endParaRPr sz="2133">
              <a:solidFill>
                <a:schemeClr val="dk1"/>
              </a:solidFill>
              <a:latin typeface="Source Sans Pro"/>
              <a:ea typeface="Source Sans Pro"/>
              <a:cs typeface="Source Sans Pro"/>
              <a:sym typeface="Source Sans Pro"/>
            </a:endParaRPr>
          </a:p>
          <a:p>
            <a:pPr marL="1219170" lvl="1" indent="-440256">
              <a:lnSpc>
                <a:spcPct val="105000"/>
              </a:lnSpc>
              <a:buClr>
                <a:schemeClr val="dk1"/>
              </a:buClr>
              <a:buSzPts val="1600"/>
              <a:buFont typeface="Source Sans Pro"/>
              <a:buChar char="◆"/>
            </a:pPr>
            <a:r>
              <a:rPr lang="en" sz="2133">
                <a:solidFill>
                  <a:schemeClr val="dk1"/>
                </a:solidFill>
                <a:latin typeface="Source Sans Pro"/>
                <a:ea typeface="Source Sans Pro"/>
                <a:cs typeface="Source Sans Pro"/>
                <a:sym typeface="Source Sans Pro"/>
              </a:rPr>
              <a:t>Post Filing Assistance</a:t>
            </a:r>
            <a:br>
              <a:rPr lang="en" sz="2133">
                <a:solidFill>
                  <a:schemeClr val="dk1"/>
                </a:solidFill>
                <a:latin typeface="Source Sans Pro"/>
                <a:ea typeface="Source Sans Pro"/>
                <a:cs typeface="Source Sans Pro"/>
                <a:sym typeface="Source Sans Pro"/>
              </a:rPr>
            </a:br>
            <a:endParaRPr sz="2533">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271"/>
          <p:cNvSpPr txBox="1">
            <a:spLocks noGrp="1"/>
          </p:cNvSpPr>
          <p:nvPr>
            <p:ph type="ctrTitle"/>
          </p:nvPr>
        </p:nvSpPr>
        <p:spPr>
          <a:xfrm>
            <a:off x="415600" y="2519167"/>
            <a:ext cx="11360800" cy="4000000"/>
          </a:xfrm>
          <a:prstGeom prst="rect">
            <a:avLst/>
          </a:prstGeom>
          <a:noFill/>
        </p:spPr>
        <p:txBody>
          <a:bodyPr spcFirstLastPara="1" vert="horz" wrap="square" lIns="121900" tIns="121900" rIns="121900" bIns="121900" rtlCol="0" anchor="ctr" anchorCtr="0">
            <a:noAutofit/>
          </a:bodyPr>
          <a:lstStyle/>
          <a:p>
            <a:r>
              <a:rPr lang="en" sz="6533">
                <a:solidFill>
                  <a:srgbClr val="000000"/>
                </a:solidFill>
                <a:latin typeface="Source Serif Pro"/>
                <a:ea typeface="Source Serif Pro"/>
                <a:cs typeface="Source Serif Pro"/>
                <a:sym typeface="Source Serif Pro"/>
              </a:rPr>
              <a:t>Thank you!</a:t>
            </a:r>
            <a:endParaRPr sz="6533">
              <a:solidFill>
                <a:srgbClr val="000000"/>
              </a:solidFill>
              <a:latin typeface="Source Serif Pro"/>
              <a:ea typeface="Source Serif Pro"/>
              <a:cs typeface="Source Serif Pro"/>
              <a:sym typeface="Source Serif Pro"/>
            </a:endParaRPr>
          </a:p>
          <a:p>
            <a:endParaRPr sz="2933">
              <a:solidFill>
                <a:srgbClr val="000000"/>
              </a:solidFill>
              <a:latin typeface="Source Serif Pro"/>
              <a:ea typeface="Source Serif Pro"/>
              <a:cs typeface="Source Serif Pro"/>
              <a:sym typeface="Source Serif Pro"/>
            </a:endParaRPr>
          </a:p>
          <a:p>
            <a:r>
              <a:rPr lang="en" sz="4000">
                <a:solidFill>
                  <a:srgbClr val="000000"/>
                </a:solidFill>
                <a:latin typeface="Source Serif Pro"/>
                <a:ea typeface="Source Serif Pro"/>
                <a:cs typeface="Source Serif Pro"/>
                <a:sym typeface="Source Serif Pro"/>
              </a:rPr>
              <a:t>Email us at </a:t>
            </a:r>
            <a:r>
              <a:rPr lang="en" sz="4000" u="sng">
                <a:solidFill>
                  <a:schemeClr val="hlink"/>
                </a:solidFill>
                <a:latin typeface="Source Serif Pro"/>
                <a:ea typeface="Source Serif Pro"/>
                <a:cs typeface="Source Serif Pro"/>
                <a:sym typeface="Source Serif Pro"/>
                <a:hlinkClick r:id="rId3"/>
              </a:rPr>
              <a:t>Navigators@getyourrefund.org</a:t>
            </a:r>
            <a:endParaRPr sz="4000">
              <a:solidFill>
                <a:srgbClr val="000000"/>
              </a:solidFill>
              <a:latin typeface="Source Serif Pro"/>
              <a:ea typeface="Source Serif Pro"/>
              <a:cs typeface="Source Serif Pro"/>
              <a:sym typeface="Source Serif Pro"/>
            </a:endParaRPr>
          </a:p>
          <a:p>
            <a:endParaRPr sz="4000">
              <a:solidFill>
                <a:srgbClr val="000000"/>
              </a:solidFill>
              <a:latin typeface="Source Serif Pro"/>
              <a:ea typeface="Source Serif Pro"/>
              <a:cs typeface="Source Serif Pro"/>
              <a:sym typeface="Source Serif Pro"/>
            </a:endParaRPr>
          </a:p>
          <a:p>
            <a:r>
              <a:rPr lang="en" sz="4000">
                <a:solidFill>
                  <a:srgbClr val="000000"/>
                </a:solidFill>
                <a:latin typeface="Source Serif Pro"/>
                <a:ea typeface="Source Serif Pro"/>
                <a:cs typeface="Source Serif Pro"/>
                <a:sym typeface="Source Serif Pro"/>
              </a:rPr>
              <a:t>Visit us at </a:t>
            </a:r>
            <a:r>
              <a:rPr lang="en" sz="4000" u="sng">
                <a:solidFill>
                  <a:schemeClr val="hlink"/>
                </a:solidFill>
                <a:latin typeface="Source Serif Pro"/>
                <a:ea typeface="Source Serif Pro"/>
                <a:cs typeface="Source Serif Pro"/>
                <a:sym typeface="Source Serif Pro"/>
                <a:hlinkClick r:id="rId4"/>
              </a:rPr>
              <a:t>getctc.org/navigators</a:t>
            </a:r>
            <a:endParaRPr sz="133" b="0">
              <a:solidFill>
                <a:srgbClr val="000000"/>
              </a:solidFill>
              <a:latin typeface="Source Serif Pro"/>
              <a:ea typeface="Source Serif Pro"/>
              <a:cs typeface="Source Serif Pro"/>
              <a:sym typeface="Source Serif Pro"/>
            </a:endParaRPr>
          </a:p>
          <a:p>
            <a:pPr marL="609585"/>
            <a:endParaRPr sz="2400" b="0">
              <a:solidFill>
                <a:srgbClr val="000000"/>
              </a:solidFill>
              <a:latin typeface="Source Serif Pro"/>
              <a:ea typeface="Source Serif Pro"/>
              <a:cs typeface="Source Serif Pro"/>
              <a:sym typeface="Source Serif Pro"/>
            </a:endParaRPr>
          </a:p>
          <a:p>
            <a:pPr marL="609585"/>
            <a:endParaRPr sz="1600">
              <a:solidFill>
                <a:schemeClr val="dk1"/>
              </a:solidFill>
              <a:highlight>
                <a:schemeClr val="lt1"/>
              </a:highlight>
              <a:latin typeface="Source Serif Pro"/>
              <a:ea typeface="Source Serif Pro"/>
              <a:cs typeface="Source Serif Pro"/>
              <a:sym typeface="Source Serif Pro"/>
            </a:endParaRPr>
          </a:p>
          <a:p>
            <a:pPr marL="609585"/>
            <a:endParaRPr sz="1600" b="0" u="sng">
              <a:solidFill>
                <a:srgbClr val="000000"/>
              </a:solidFill>
              <a:latin typeface="Source Serif Pro"/>
              <a:ea typeface="Source Serif Pro"/>
              <a:cs typeface="Source Serif Pro"/>
              <a:sym typeface="Source Serif Pro"/>
            </a:endParaRPr>
          </a:p>
          <a:p>
            <a:pPr marL="609585"/>
            <a:endParaRPr sz="1600">
              <a:solidFill>
                <a:srgbClr val="000000"/>
              </a:solidFill>
              <a:latin typeface="Source Serif Pro"/>
              <a:ea typeface="Source Serif Pro"/>
              <a:cs typeface="Source Serif Pro"/>
              <a:sym typeface="Source Serif Pro"/>
            </a:endParaRPr>
          </a:p>
          <a:p>
            <a:pPr marL="609585"/>
            <a:endParaRPr sz="1600" b="0">
              <a:solidFill>
                <a:srgbClr val="000000"/>
              </a:solidFill>
              <a:latin typeface="Source Serif Pro"/>
              <a:ea typeface="Source Serif Pro"/>
              <a:cs typeface="Source Serif Pro"/>
              <a:sym typeface="Source Serif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rPr>
              <a:t>Help spread the word!</a:t>
            </a:r>
            <a:endParaRPr lang="en-US" sz="3800" dirty="0">
              <a:solidFill>
                <a:srgbClr val="00263E"/>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sp>
        <p:nvSpPr>
          <p:cNvPr id="10" name="Content Placeholder 2">
            <a:extLst>
              <a:ext uri="{FF2B5EF4-FFF2-40B4-BE49-F238E27FC236}">
                <a16:creationId xmlns:a16="http://schemas.microsoft.com/office/drawing/2014/main" id="{75761890-4717-A943-B493-AB4F3C098350}"/>
              </a:ext>
            </a:extLst>
          </p:cNvPr>
          <p:cNvSpPr>
            <a:spLocks noGrp="1"/>
          </p:cNvSpPr>
          <p:nvPr>
            <p:ph idx="1"/>
          </p:nvPr>
        </p:nvSpPr>
        <p:spPr>
          <a:xfrm>
            <a:off x="838200" y="1825625"/>
            <a:ext cx="10515600" cy="3882100"/>
          </a:xfrm>
        </p:spPr>
        <p:txBody>
          <a:bodyPr>
            <a:normAutofit fontScale="70000" lnSpcReduction="20000"/>
          </a:bodyPr>
          <a:lstStyle/>
          <a:p>
            <a:endParaRPr lang="en-US" sz="1100" dirty="0">
              <a:solidFill>
                <a:srgbClr val="00263E"/>
              </a:solidFill>
            </a:endParaRPr>
          </a:p>
          <a:p>
            <a:r>
              <a:rPr lang="en-US" sz="3600" dirty="0"/>
              <a:t>April 18 is the deadline to file taxes</a:t>
            </a:r>
          </a:p>
          <a:p>
            <a:pPr marL="0" indent="0">
              <a:buNone/>
            </a:pPr>
            <a:endParaRPr lang="en-US" sz="1100" dirty="0"/>
          </a:p>
          <a:p>
            <a:r>
              <a:rPr lang="en-US" sz="3600" dirty="0"/>
              <a:t>Share the </a:t>
            </a:r>
            <a:r>
              <a:rPr lang="en-US" sz="3600" dirty="0">
                <a:hlinkClick r:id="rId4"/>
              </a:rPr>
              <a:t>http://www.getyourrefund.org/CTCOH</a:t>
            </a:r>
            <a:r>
              <a:rPr lang="en-US" sz="3600" dirty="0"/>
              <a:t> link with people you serve </a:t>
            </a:r>
            <a:endParaRPr lang="en-US" sz="3600" dirty="0">
              <a:solidFill>
                <a:srgbClr val="00263E"/>
              </a:solidFill>
            </a:endParaRPr>
          </a:p>
          <a:p>
            <a:endParaRPr lang="en-US" sz="1200" dirty="0"/>
          </a:p>
          <a:p>
            <a:pPr fontAlgn="base"/>
            <a:r>
              <a:rPr lang="en-US" sz="3600" dirty="0"/>
              <a:t>Use a social media toolkit to help spread the word: </a:t>
            </a:r>
            <a:r>
              <a:rPr lang="en-US" sz="3600" u="sng" dirty="0">
                <a:hlinkClick r:id="rId5"/>
              </a:rPr>
              <a:t>https://thesocialpresskit.com/ctcoutreach#outreach-materials-for-2022--flyers-multiple-languages</a:t>
            </a:r>
            <a:r>
              <a:rPr lang="en-US" sz="3600" dirty="0"/>
              <a:t> </a:t>
            </a:r>
          </a:p>
          <a:p>
            <a:pPr fontAlgn="base"/>
            <a:endParaRPr lang="en-US" sz="1100" dirty="0"/>
          </a:p>
          <a:p>
            <a:pPr fontAlgn="base"/>
            <a:r>
              <a:rPr lang="en-US" sz="3600" dirty="0"/>
              <a:t>Word of mouth makes a real difference - </a:t>
            </a:r>
            <a:r>
              <a:rPr lang="en-US" sz="3600" dirty="0">
                <a:hlinkClick r:id="rId6"/>
              </a:rPr>
              <a:t>https://www.policymattersohio.org/blog/2022/03/14/get-that-money-now-expanded-tax-credits-can-help-families-meet-their-basic-needs-and-thrive</a:t>
            </a:r>
            <a:r>
              <a:rPr lang="en-US" sz="3600" dirty="0"/>
              <a:t> </a:t>
            </a:r>
            <a:endParaRPr lang="en-US" sz="3600" dirty="0">
              <a:solidFill>
                <a:srgbClr val="00263E"/>
              </a:solidFill>
            </a:endParaRPr>
          </a:p>
        </p:txBody>
      </p:sp>
    </p:spTree>
    <p:extLst>
      <p:ext uri="{BB962C8B-B14F-4D97-AF65-F5344CB8AC3E}">
        <p14:creationId xmlns:p14="http://schemas.microsoft.com/office/powerpoint/2010/main" val="418784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5243" cy="1325563"/>
          </a:xfrm>
        </p:spPr>
        <p:txBody>
          <a:bodyPr>
            <a:normAutofit/>
          </a:bodyPr>
          <a:lstStyle/>
          <a:p>
            <a:r>
              <a:rPr lang="en-US" sz="3800" dirty="0">
                <a:solidFill>
                  <a:srgbClr val="00263E"/>
                </a:solidFill>
                <a:latin typeface="+mn-lt"/>
              </a:rPr>
              <a:t>Why cash matters for children and families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cxnSp>
        <p:nvCxnSpPr>
          <p:cNvPr id="6" name="Straight Connector 5"/>
          <p:cNvCxnSpPr/>
          <p:nvPr/>
        </p:nvCxnSpPr>
        <p:spPr>
          <a:xfrm>
            <a:off x="219075" y="1690688"/>
            <a:ext cx="5724526" cy="0"/>
          </a:xfrm>
          <a:prstGeom prst="line">
            <a:avLst/>
          </a:prstGeom>
          <a:ln w="19050">
            <a:solidFill>
              <a:srgbClr val="CED2D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sp>
        <p:nvSpPr>
          <p:cNvPr id="10" name="Content Placeholder 2">
            <a:extLst>
              <a:ext uri="{FF2B5EF4-FFF2-40B4-BE49-F238E27FC236}">
                <a16:creationId xmlns:a16="http://schemas.microsoft.com/office/drawing/2014/main" id="{75761890-4717-A943-B493-AB4F3C098350}"/>
              </a:ext>
            </a:extLst>
          </p:cNvPr>
          <p:cNvSpPr>
            <a:spLocks noGrp="1"/>
          </p:cNvSpPr>
          <p:nvPr>
            <p:ph idx="1"/>
          </p:nvPr>
        </p:nvSpPr>
        <p:spPr>
          <a:xfrm>
            <a:off x="838200" y="1825624"/>
            <a:ext cx="10515600" cy="4454807"/>
          </a:xfrm>
        </p:spPr>
        <p:txBody>
          <a:bodyPr>
            <a:normAutofit/>
          </a:bodyPr>
          <a:lstStyle/>
          <a:p>
            <a:r>
              <a:rPr lang="en-US" dirty="0"/>
              <a:t>The monthly child tax credit payments from July – Dec 2021 had an immediate impact on the economic security and stability of families</a:t>
            </a:r>
          </a:p>
          <a:p>
            <a:pPr lvl="1"/>
            <a:endParaRPr lang="en-US" dirty="0"/>
          </a:p>
          <a:p>
            <a:pPr lvl="1"/>
            <a:r>
              <a:rPr lang="en-US" sz="2800" dirty="0"/>
              <a:t>Decrease in hunger and food insecurity</a:t>
            </a:r>
          </a:p>
          <a:p>
            <a:pPr lvl="1"/>
            <a:endParaRPr lang="en-US" sz="2800" dirty="0"/>
          </a:p>
          <a:p>
            <a:pPr lvl="1"/>
            <a:r>
              <a:rPr lang="en-US" sz="2800" dirty="0"/>
              <a:t>Increase in the ability of families to pay for monthly basics (groceries, rent, healthcare, utilities, and child care)</a:t>
            </a:r>
          </a:p>
          <a:p>
            <a:pPr lvl="1"/>
            <a:endParaRPr lang="en-US" sz="2800" dirty="0"/>
          </a:p>
          <a:p>
            <a:pPr lvl="1"/>
            <a:r>
              <a:rPr lang="en-US" sz="2800" dirty="0"/>
              <a:t>reduced monthly child poverty by close to 30 percent</a:t>
            </a:r>
          </a:p>
          <a:p>
            <a:pPr lvl="1"/>
            <a:endParaRPr lang="en-US" sz="2800" dirty="0"/>
          </a:p>
          <a:p>
            <a:pPr marL="457200" lvl="1" indent="0">
              <a:buNone/>
            </a:pPr>
            <a:endParaRPr lang="en-US" sz="1000" dirty="0"/>
          </a:p>
          <a:p>
            <a:pPr marL="0" indent="0">
              <a:buNone/>
            </a:pPr>
            <a:endParaRPr lang="en-US" dirty="0">
              <a:solidFill>
                <a:srgbClr val="00263E"/>
              </a:solidFill>
            </a:endParaRPr>
          </a:p>
        </p:txBody>
      </p:sp>
    </p:spTree>
    <p:extLst>
      <p:ext uri="{BB962C8B-B14F-4D97-AF65-F5344CB8AC3E}">
        <p14:creationId xmlns:p14="http://schemas.microsoft.com/office/powerpoint/2010/main" val="303341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043" y="365125"/>
            <a:ext cx="4724400" cy="2484401"/>
          </a:xfrm>
        </p:spPr>
        <p:txBody>
          <a:bodyPr>
            <a:normAutofit/>
          </a:bodyPr>
          <a:lstStyle/>
          <a:p>
            <a:r>
              <a:rPr lang="en-US" sz="3800" dirty="0">
                <a:solidFill>
                  <a:srgbClr val="00263E"/>
                </a:solidFill>
                <a:latin typeface="+mn-lt"/>
              </a:rPr>
              <a:t>Why cash matters for children and families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5" y="5707725"/>
            <a:ext cx="895350" cy="938475"/>
          </a:xfrm>
          <a:prstGeom prst="rect">
            <a:avLst/>
          </a:prstGeom>
        </p:spPr>
      </p:pic>
      <p:sp>
        <p:nvSpPr>
          <p:cNvPr id="11" name="Rectangle 10"/>
          <p:cNvSpPr/>
          <p:nvPr/>
        </p:nvSpPr>
        <p:spPr>
          <a:xfrm>
            <a:off x="7272338" y="6280440"/>
            <a:ext cx="4724400" cy="365760"/>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spcBef>
                <a:spcPts val="0"/>
              </a:spcBef>
              <a:spcAft>
                <a:spcPts val="0"/>
              </a:spcAft>
            </a:pPr>
            <a:r>
              <a:rPr lang="en-US" sz="1400" b="1" dirty="0">
                <a:effectLst/>
                <a:latin typeface="Gotham Bold" charset="0"/>
                <a:ea typeface="Times New Roman" charset="0"/>
                <a:cs typeface="Times New Roman" charset="0"/>
              </a:rPr>
              <a:t>@</a:t>
            </a:r>
            <a:r>
              <a:rPr lang="en-US" sz="1400" b="1" dirty="0" err="1">
                <a:effectLst/>
                <a:latin typeface="Gotham Bold" charset="0"/>
                <a:ea typeface="Times New Roman" charset="0"/>
                <a:cs typeface="Times New Roman" charset="0"/>
              </a:rPr>
              <a:t>PolicyMattersOH</a:t>
            </a:r>
            <a:r>
              <a:rPr lang="en-US" sz="1400" b="1" dirty="0">
                <a:effectLst/>
                <a:latin typeface="Gotham Bold" charset="0"/>
                <a:ea typeface="Times New Roman" charset="0"/>
                <a:cs typeface="Times New Roman" charset="0"/>
              </a:rPr>
              <a:t>   •   </a:t>
            </a:r>
            <a:r>
              <a:rPr lang="en-US" sz="1400" b="1" dirty="0" err="1">
                <a:effectLst/>
                <a:latin typeface="Gotham Bold" charset="0"/>
                <a:ea typeface="Times New Roman" charset="0"/>
                <a:cs typeface="Times New Roman" charset="0"/>
              </a:rPr>
              <a:t>policymattersohio.org</a:t>
            </a:r>
            <a:endParaRPr lang="en-US" sz="1400" dirty="0">
              <a:effectLst/>
              <a:latin typeface="Garamond" charset="0"/>
              <a:ea typeface="Times New Roman" charset="0"/>
              <a:cs typeface="Times New Roman" charset="0"/>
            </a:endParaRPr>
          </a:p>
        </p:txBody>
      </p:sp>
      <p:pic>
        <p:nvPicPr>
          <p:cNvPr id="9" name="Picture 8" descr="Graphical user interface&#10;&#10;Description automatically generated">
            <a:extLst>
              <a:ext uri="{FF2B5EF4-FFF2-40B4-BE49-F238E27FC236}">
                <a16:creationId xmlns:a16="http://schemas.microsoft.com/office/drawing/2014/main" id="{3C8AF979-8EB5-5949-8972-26CFCF0A91C0}"/>
              </a:ext>
            </a:extLst>
          </p:cNvPr>
          <p:cNvPicPr>
            <a:picLocks noChangeAspect="1"/>
          </p:cNvPicPr>
          <p:nvPr/>
        </p:nvPicPr>
        <p:blipFill>
          <a:blip r:embed="rId3"/>
          <a:stretch>
            <a:fillRect/>
          </a:stretch>
        </p:blipFill>
        <p:spPr>
          <a:xfrm>
            <a:off x="1537038" y="28488"/>
            <a:ext cx="5246534" cy="6808245"/>
          </a:xfrm>
          <a:prstGeom prst="rect">
            <a:avLst/>
          </a:prstGeom>
        </p:spPr>
      </p:pic>
    </p:spTree>
    <p:extLst>
      <p:ext uri="{BB962C8B-B14F-4D97-AF65-F5344CB8AC3E}">
        <p14:creationId xmlns:p14="http://schemas.microsoft.com/office/powerpoint/2010/main" val="71315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5"/>
          <p:cNvSpPr txBox="1">
            <a:spLocks noGrp="1"/>
          </p:cNvSpPr>
          <p:nvPr>
            <p:ph type="ctrTitle"/>
          </p:nvPr>
        </p:nvSpPr>
        <p:spPr>
          <a:xfrm>
            <a:off x="193635" y="-112734"/>
            <a:ext cx="10259853" cy="4877600"/>
          </a:xfrm>
          <a:prstGeom prst="rect">
            <a:avLst/>
          </a:prstGeom>
          <a:noFill/>
          <a:ln>
            <a:noFill/>
          </a:ln>
          <a:effectLst>
            <a:outerShdw blurRad="50800" dist="38100" dir="2700000" algn="tl" rotWithShape="0">
              <a:srgbClr val="000000">
                <a:alpha val="40000"/>
              </a:srgbClr>
            </a:outerShdw>
          </a:effectLst>
        </p:spPr>
        <p:txBody>
          <a:bodyPr spcFirstLastPara="1" wrap="square" lIns="121900" tIns="60933" rIns="121900" bIns="60933" anchor="t" anchorCtr="0">
            <a:noAutofit/>
          </a:bodyPr>
          <a:lstStyle/>
          <a:p>
            <a:r>
              <a:rPr lang="en-US" sz="4500" dirty="0"/>
              <a:t>Children’s Defense Fund-Ohio</a:t>
            </a:r>
            <a:br>
              <a:rPr lang="en-US" sz="4000" i="1" dirty="0"/>
            </a:br>
            <a:br>
              <a:rPr lang="en-US" sz="4000" i="1" dirty="0"/>
            </a:br>
            <a:r>
              <a:rPr lang="en-US" sz="2000" i="1" dirty="0"/>
              <a:t>The Children’s Defense Fund Leave No Child Behind® mission is to ensure every child a Healthy Start, a Head Start, a Fair Start, a Safe Start and a Moral Start in life and successful passage to adulthood with the help of caring families and communities.</a:t>
            </a:r>
            <a:br>
              <a:rPr lang="en-US" sz="2400" dirty="0"/>
            </a:br>
            <a:br>
              <a:rPr lang="en-US" sz="2000" i="1" dirty="0"/>
            </a:br>
            <a:r>
              <a:rPr lang="en-US" sz="2000" i="1" dirty="0"/>
              <a:t>Children’s Defense Fund was founded in 1973 and is a private, nonprofit organization supported by individual donations, foundation, corporate and government grants.  CDF provides a strong, effective and independent voice for all the children of America who cannot vote, lobby or speak for themselves. We pay particular attention to the needs of poor children, children of color and those with disabilities. CDF educates the nation about the needs of children and encourages preventive investments before they get sick, drop out of school, get into trouble or suffer family breakdown.</a:t>
            </a:r>
            <a:br>
              <a:rPr lang="en-US" sz="2000" i="1" dirty="0"/>
            </a:br>
            <a:br>
              <a:rPr lang="en-US" sz="2400" dirty="0"/>
            </a:br>
            <a:br>
              <a:rPr lang="en-US" sz="2400" dirty="0"/>
            </a:br>
            <a:br>
              <a:rPr lang="en-US" sz="2400" dirty="0"/>
            </a:br>
            <a:endParaRPr sz="1800" dirty="0"/>
          </a:p>
        </p:txBody>
      </p:sp>
      <p:sp>
        <p:nvSpPr>
          <p:cNvPr id="3" name="AutoShape 2" descr="Children's Defense Fund Ohio Logo">
            <a:extLst>
              <a:ext uri="{FF2B5EF4-FFF2-40B4-BE49-F238E27FC236}">
                <a16:creationId xmlns:a16="http://schemas.microsoft.com/office/drawing/2014/main" id="{68F79ED2-53C5-41AB-B60F-77D34AD041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Children's Defense Fund Ohio Logo">
            <a:extLst>
              <a:ext uri="{FF2B5EF4-FFF2-40B4-BE49-F238E27FC236}">
                <a16:creationId xmlns:a16="http://schemas.microsoft.com/office/drawing/2014/main" id="{F95180EB-E05E-48C0-97B5-544103C97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6389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5750A08-C9CF-43E1-831E-FB69B9D86524}"/>
              </a:ext>
            </a:extLst>
          </p:cNvPr>
          <p:cNvSpPr>
            <a:spLocks noGrp="1"/>
          </p:cNvSpPr>
          <p:nvPr>
            <p:ph type="title"/>
          </p:nvPr>
        </p:nvSpPr>
        <p:spPr>
          <a:xfrm>
            <a:off x="838200" y="556995"/>
            <a:ext cx="10515600" cy="1133693"/>
          </a:xfrm>
        </p:spPr>
        <p:txBody>
          <a:bodyPr>
            <a:normAutofit/>
          </a:bodyPr>
          <a:lstStyle/>
          <a:p>
            <a:r>
              <a:rPr lang="en-US" sz="5200" b="1" dirty="0">
                <a:latin typeface="Montserrat" panose="00000500000000000000" pitchFamily="2" charset="0"/>
              </a:rPr>
              <a:t>Child Tax Credit</a:t>
            </a:r>
          </a:p>
        </p:txBody>
      </p:sp>
      <p:graphicFrame>
        <p:nvGraphicFramePr>
          <p:cNvPr id="5" name="Table 5">
            <a:extLst>
              <a:ext uri="{FF2B5EF4-FFF2-40B4-BE49-F238E27FC236}">
                <a16:creationId xmlns:a16="http://schemas.microsoft.com/office/drawing/2014/main" id="{ADDCA20E-50A4-401F-B766-DCEA18F09D1F}"/>
              </a:ext>
            </a:extLst>
          </p:cNvPr>
          <p:cNvGraphicFramePr>
            <a:graphicFrameLocks noGrp="1"/>
          </p:cNvGraphicFramePr>
          <p:nvPr>
            <p:ph idx="1"/>
            <p:extLst>
              <p:ext uri="{D42A27DB-BD31-4B8C-83A1-F6EECF244321}">
                <p14:modId xmlns:p14="http://schemas.microsoft.com/office/powerpoint/2010/main" val="2898782675"/>
              </p:ext>
            </p:extLst>
          </p:nvPr>
        </p:nvGraphicFramePr>
        <p:xfrm>
          <a:off x="838200" y="1887527"/>
          <a:ext cx="10515600" cy="4227535"/>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8437675"/>
                    </a:ext>
                  </a:extLst>
                </a:gridCol>
              </a:tblGrid>
              <a:tr h="519586">
                <a:tc>
                  <a:txBody>
                    <a:bodyPr/>
                    <a:lstStyle/>
                    <a:p>
                      <a:r>
                        <a:rPr lang="en-US" sz="2600" dirty="0"/>
                        <a:t>What is it?</a:t>
                      </a:r>
                    </a:p>
                  </a:txBody>
                  <a:tcPr marL="118088" marR="118088" marT="59044" marB="59044">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3AF"/>
                    </a:solidFill>
                  </a:tcPr>
                </a:tc>
                <a:extLst>
                  <a:ext uri="{0D108BD9-81ED-4DB2-BD59-A6C34878D82A}">
                    <a16:rowId xmlns:a16="http://schemas.microsoft.com/office/drawing/2014/main" val="1174943722"/>
                  </a:ext>
                </a:extLst>
              </a:tr>
              <a:tr h="3707949">
                <a:tc>
                  <a:txBody>
                    <a:bodyPr/>
                    <a:lstStyle/>
                    <a:p>
                      <a:pPr marL="387350" lvl="0" indent="-285750" algn="l" rtl="0">
                        <a:spcBef>
                          <a:spcPts val="0"/>
                        </a:spcBef>
                        <a:spcAft>
                          <a:spcPts val="0"/>
                        </a:spcAft>
                        <a:buClr>
                          <a:srgbClr val="00668A"/>
                        </a:buClr>
                        <a:buSzPts val="2000"/>
                        <a:buFont typeface="Arial" panose="020B0604020202020204" pitchFamily="34" charset="0"/>
                        <a:buChar char="•"/>
                      </a:pPr>
                      <a:r>
                        <a:rPr lang="en-US" sz="2100" dirty="0">
                          <a:solidFill>
                            <a:srgbClr val="00668A"/>
                          </a:solidFill>
                        </a:rPr>
                        <a:t>Federal legislation </a:t>
                      </a:r>
                      <a:r>
                        <a:rPr lang="en-US" sz="2100" i="1" dirty="0">
                          <a:solidFill>
                            <a:srgbClr val="00668A"/>
                          </a:solidFill>
                        </a:rPr>
                        <a:t>temporarily </a:t>
                      </a:r>
                      <a:r>
                        <a:rPr lang="en-US" sz="2100" dirty="0">
                          <a:solidFill>
                            <a:srgbClr val="00668A"/>
                          </a:solidFill>
                        </a:rPr>
                        <a:t>expanded and increased the CTC for the 2021 tax year:</a:t>
                      </a:r>
                    </a:p>
                    <a:p>
                      <a:pPr marL="844550" lvl="1" indent="-285750" algn="l" rtl="0">
                        <a:spcBef>
                          <a:spcPts val="0"/>
                        </a:spcBef>
                        <a:spcAft>
                          <a:spcPts val="0"/>
                        </a:spcAft>
                        <a:buClr>
                          <a:srgbClr val="00668A"/>
                        </a:buClr>
                        <a:buSzPts val="2000"/>
                        <a:buFont typeface="Arial" panose="020B0604020202020204" pitchFamily="34" charset="0"/>
                        <a:buChar char="•"/>
                      </a:pPr>
                      <a:r>
                        <a:rPr lang="en-US" sz="2600" dirty="0">
                          <a:solidFill>
                            <a:srgbClr val="00668A"/>
                          </a:solidFill>
                        </a:rPr>
                        <a:t>$3,000 per child for children under 17</a:t>
                      </a:r>
                    </a:p>
                    <a:p>
                      <a:pPr marL="844550" lvl="1" indent="-285750" algn="l" rtl="0">
                        <a:spcBef>
                          <a:spcPts val="0"/>
                        </a:spcBef>
                        <a:spcAft>
                          <a:spcPts val="0"/>
                        </a:spcAft>
                        <a:buClr>
                          <a:srgbClr val="00668A"/>
                        </a:buClr>
                        <a:buSzPts val="2000"/>
                        <a:buFont typeface="Arial" panose="020B0604020202020204" pitchFamily="34" charset="0"/>
                        <a:buChar char="•"/>
                      </a:pPr>
                      <a:r>
                        <a:rPr lang="en-US" sz="2600" dirty="0">
                          <a:solidFill>
                            <a:srgbClr val="00668A"/>
                          </a:solidFill>
                        </a:rPr>
                        <a:t>$3,600 if under age 6</a:t>
                      </a:r>
                    </a:p>
                    <a:p>
                      <a:pPr marL="101600" lvl="0" indent="0" algn="l" rtl="0">
                        <a:spcBef>
                          <a:spcPts val="0"/>
                        </a:spcBef>
                        <a:spcAft>
                          <a:spcPts val="0"/>
                        </a:spcAft>
                        <a:buClr>
                          <a:srgbClr val="00668A"/>
                        </a:buClr>
                        <a:buSzPts val="2000"/>
                        <a:buNone/>
                      </a:pPr>
                      <a:endParaRPr lang="en-US" sz="2100" dirty="0">
                        <a:solidFill>
                          <a:srgbClr val="00668A"/>
                        </a:solidFill>
                      </a:endParaRPr>
                    </a:p>
                    <a:p>
                      <a:pPr marL="101600" lvl="0" indent="0" algn="l" rtl="0">
                        <a:spcBef>
                          <a:spcPts val="0"/>
                        </a:spcBef>
                        <a:spcAft>
                          <a:spcPts val="0"/>
                        </a:spcAft>
                        <a:buClr>
                          <a:srgbClr val="00668A"/>
                        </a:buClr>
                        <a:buSzPts val="2000"/>
                        <a:buNone/>
                      </a:pPr>
                      <a:r>
                        <a:rPr lang="en-US" sz="1800" dirty="0">
                          <a:solidFill>
                            <a:srgbClr val="00668A"/>
                          </a:solidFill>
                        </a:rPr>
                        <a:t>**Half of CTC was available in monthly payments of ($300 and $250 respectively) from July 15 - December 15, 2021. But those monthly advance payments only went to those who received it automatically b/c they had filed 2020 or 2019 taxes or to those who signed up through GetCTC.org.</a:t>
                      </a:r>
                    </a:p>
                    <a:p>
                      <a:pPr marL="101600" lvl="0" indent="0" algn="l" rtl="0">
                        <a:spcBef>
                          <a:spcPts val="0"/>
                        </a:spcBef>
                        <a:spcAft>
                          <a:spcPts val="0"/>
                        </a:spcAft>
                        <a:buClr>
                          <a:srgbClr val="00668A"/>
                        </a:buClr>
                        <a:buSzPts val="2000"/>
                        <a:buNone/>
                      </a:pPr>
                      <a:endParaRPr lang="en-US" sz="1800" dirty="0">
                        <a:solidFill>
                          <a:srgbClr val="00668A"/>
                        </a:solidFill>
                      </a:endParaRPr>
                    </a:p>
                    <a:p>
                      <a:pPr marL="387350" lvl="0" indent="-285750" algn="l" rtl="0">
                        <a:spcBef>
                          <a:spcPts val="0"/>
                        </a:spcBef>
                        <a:spcAft>
                          <a:spcPts val="0"/>
                        </a:spcAft>
                        <a:buClr>
                          <a:srgbClr val="00668A"/>
                        </a:buClr>
                        <a:buSzPts val="2000"/>
                        <a:buFont typeface="Arial" panose="020B0604020202020204" pitchFamily="34" charset="0"/>
                        <a:buChar char="•"/>
                      </a:pPr>
                      <a:r>
                        <a:rPr lang="en-US" sz="2100" dirty="0">
                          <a:solidFill>
                            <a:srgbClr val="00668A"/>
                          </a:solidFill>
                          <a:highlight>
                            <a:srgbClr val="FFFF00"/>
                          </a:highlight>
                        </a:rPr>
                        <a:t>NOTE</a:t>
                      </a:r>
                      <a:r>
                        <a:rPr lang="en-US" sz="2100" dirty="0">
                          <a:solidFill>
                            <a:srgbClr val="00668A"/>
                          </a:solidFill>
                          <a:highlight>
                            <a:srgbClr val="FFFFFF"/>
                          </a:highlight>
                        </a:rPr>
                        <a:t>: </a:t>
                      </a:r>
                      <a:r>
                        <a:rPr lang="en-US" sz="2100" dirty="0">
                          <a:solidFill>
                            <a:srgbClr val="00668A"/>
                          </a:solidFill>
                        </a:rPr>
                        <a:t>All families </a:t>
                      </a:r>
                      <a:r>
                        <a:rPr lang="en-US" sz="2100" b="1" u="sng" dirty="0">
                          <a:solidFill>
                            <a:srgbClr val="00668A"/>
                          </a:solidFill>
                        </a:rPr>
                        <a:t>must</a:t>
                      </a:r>
                      <a:r>
                        <a:rPr lang="en-US" sz="2100" dirty="0">
                          <a:solidFill>
                            <a:srgbClr val="00668A"/>
                          </a:solidFill>
                        </a:rPr>
                        <a:t> file their 2021 taxes this year to get the second half, or in some cases, the full amount of their Child Tax Credit!</a:t>
                      </a:r>
                    </a:p>
                    <a:p>
                      <a:pPr marL="457200" lvl="0" indent="0" algn="l" rtl="0">
                        <a:spcBef>
                          <a:spcPts val="0"/>
                        </a:spcBef>
                        <a:spcAft>
                          <a:spcPts val="0"/>
                        </a:spcAft>
                        <a:buNone/>
                      </a:pPr>
                      <a:endParaRPr lang="en-US" sz="2600" dirty="0">
                        <a:solidFill>
                          <a:srgbClr val="00668A"/>
                        </a:solidFill>
                      </a:endParaRPr>
                    </a:p>
                  </a:txBody>
                  <a:tcPr marL="118088" marR="118088" marT="59044" marB="59044">
                    <a:lnT w="38100" cmpd="sng">
                      <a:noFill/>
                    </a:lnT>
                    <a:solidFill>
                      <a:schemeClr val="bg1"/>
                    </a:solidFill>
                  </a:tcPr>
                </a:tc>
                <a:extLst>
                  <a:ext uri="{0D108BD9-81ED-4DB2-BD59-A6C34878D82A}">
                    <a16:rowId xmlns:a16="http://schemas.microsoft.com/office/drawing/2014/main" val="3098625581"/>
                  </a:ext>
                </a:extLst>
              </a:tr>
            </a:tbl>
          </a:graphicData>
        </a:graphic>
      </p:graphicFrame>
    </p:spTree>
    <p:extLst>
      <p:ext uri="{BB962C8B-B14F-4D97-AF65-F5344CB8AC3E}">
        <p14:creationId xmlns:p14="http://schemas.microsoft.com/office/powerpoint/2010/main" val="53359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5750A08-C9CF-43E1-831E-FB69B9D86524}"/>
              </a:ext>
            </a:extLst>
          </p:cNvPr>
          <p:cNvSpPr>
            <a:spLocks noGrp="1"/>
          </p:cNvSpPr>
          <p:nvPr>
            <p:ph type="title"/>
          </p:nvPr>
        </p:nvSpPr>
        <p:spPr>
          <a:xfrm>
            <a:off x="838200" y="557188"/>
            <a:ext cx="10515600" cy="1133499"/>
          </a:xfrm>
        </p:spPr>
        <p:txBody>
          <a:bodyPr>
            <a:normAutofit/>
          </a:bodyPr>
          <a:lstStyle/>
          <a:p>
            <a:r>
              <a:rPr lang="en-US" sz="5200" b="1" dirty="0">
                <a:latin typeface="Montserrat" panose="00000500000000000000" pitchFamily="2" charset="0"/>
              </a:rPr>
              <a:t>Child Tax Credit </a:t>
            </a:r>
          </a:p>
        </p:txBody>
      </p:sp>
      <p:graphicFrame>
        <p:nvGraphicFramePr>
          <p:cNvPr id="6" name="Content Placeholder 5">
            <a:extLst>
              <a:ext uri="{FF2B5EF4-FFF2-40B4-BE49-F238E27FC236}">
                <a16:creationId xmlns:a16="http://schemas.microsoft.com/office/drawing/2014/main" id="{A50EE31D-0772-4010-BA0A-4310F175112D}"/>
              </a:ext>
            </a:extLst>
          </p:cNvPr>
          <p:cNvGraphicFramePr>
            <a:graphicFrameLocks noGrp="1"/>
          </p:cNvGraphicFramePr>
          <p:nvPr>
            <p:ph idx="1"/>
            <p:extLst>
              <p:ext uri="{D42A27DB-BD31-4B8C-83A1-F6EECF244321}">
                <p14:modId xmlns:p14="http://schemas.microsoft.com/office/powerpoint/2010/main" val="227375242"/>
              </p:ext>
            </p:extLst>
          </p:nvPr>
        </p:nvGraphicFramePr>
        <p:xfrm>
          <a:off x="302712" y="1667018"/>
          <a:ext cx="11586575" cy="5190982"/>
        </p:xfrm>
        <a:graphic>
          <a:graphicData uri="http://schemas.openxmlformats.org/drawingml/2006/table">
            <a:tbl>
              <a:tblPr firstRow="1" bandRow="1">
                <a:tableStyleId>{5C22544A-7EE6-4342-B048-85BDC9FD1C3A}</a:tableStyleId>
              </a:tblPr>
              <a:tblGrid>
                <a:gridCol w="11586575">
                  <a:extLst>
                    <a:ext uri="{9D8B030D-6E8A-4147-A177-3AD203B41FA5}">
                      <a16:colId xmlns:a16="http://schemas.microsoft.com/office/drawing/2014/main" val="3379907478"/>
                    </a:ext>
                  </a:extLst>
                </a:gridCol>
              </a:tblGrid>
              <a:tr h="398782">
                <a:tc>
                  <a:txBody>
                    <a:bodyPr/>
                    <a:lstStyle/>
                    <a:p>
                      <a:r>
                        <a:rPr lang="en-US" sz="1900" dirty="0"/>
                        <a:t>Who is eligible?</a:t>
                      </a:r>
                    </a:p>
                  </a:txBody>
                  <a:tcPr marL="72372" marR="72372" marT="36186" marB="3618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3AF"/>
                    </a:solidFill>
                  </a:tcPr>
                </a:tc>
                <a:extLst>
                  <a:ext uri="{0D108BD9-81ED-4DB2-BD59-A6C34878D82A}">
                    <a16:rowId xmlns:a16="http://schemas.microsoft.com/office/drawing/2014/main" val="2677278476"/>
                  </a:ext>
                </a:extLst>
              </a:tr>
              <a:tr h="4348582">
                <a:tc>
                  <a:txBody>
                    <a:bodyPr/>
                    <a:lstStyle/>
                    <a:p>
                      <a:pPr marL="285750" lvl="2" indent="-285750" algn="l" defTabSz="914400" rtl="0" eaLnBrk="1" latinLnBrk="0" hangingPunct="1">
                        <a:lnSpc>
                          <a:spcPct val="115000"/>
                        </a:lnSpc>
                        <a:spcBef>
                          <a:spcPts val="0"/>
                        </a:spcBef>
                        <a:spcAft>
                          <a:spcPts val="0"/>
                        </a:spcAft>
                        <a:buClr>
                          <a:srgbClr val="00668A"/>
                        </a:buClr>
                        <a:buSzPts val="2000"/>
                        <a:buFont typeface="Arial" panose="020B0604020202020204" pitchFamily="34" charset="0"/>
                        <a:buChar char="•"/>
                      </a:pPr>
                      <a:r>
                        <a:rPr lang="en-US" sz="1900" b="1" kern="1200" dirty="0">
                          <a:solidFill>
                            <a:srgbClr val="00668A"/>
                          </a:solidFill>
                          <a:latin typeface="+mn-lt"/>
                          <a:ea typeface="+mn-ea"/>
                          <a:cs typeface="+mn-cs"/>
                        </a:rPr>
                        <a:t>No income requirement!  </a:t>
                      </a:r>
                      <a:r>
                        <a:rPr lang="en-US" sz="1900" kern="1200" dirty="0">
                          <a:solidFill>
                            <a:srgbClr val="00668A"/>
                          </a:solidFill>
                          <a:latin typeface="+mn-lt"/>
                          <a:ea typeface="+mn-ea"/>
                          <a:cs typeface="+mn-cs"/>
                        </a:rPr>
                        <a:t>(This is a big and important temporary change to the Child Tax Credit!)</a:t>
                      </a:r>
                    </a:p>
                    <a:p>
                      <a:pPr marL="285750" lvl="2" indent="-285750" algn="l" defTabSz="914400" rtl="0" eaLnBrk="1" latinLnBrk="0" hangingPunct="1">
                        <a:lnSpc>
                          <a:spcPct val="115000"/>
                        </a:lnSpc>
                        <a:spcBef>
                          <a:spcPts val="0"/>
                        </a:spcBef>
                        <a:spcAft>
                          <a:spcPts val="0"/>
                        </a:spcAft>
                        <a:buClr>
                          <a:srgbClr val="00668A"/>
                        </a:buClr>
                        <a:buSzPts val="2000"/>
                        <a:buFont typeface="Arial" panose="020B0604020202020204" pitchFamily="34" charset="0"/>
                        <a:buChar char="•"/>
                      </a:pPr>
                      <a:r>
                        <a:rPr lang="en-US" sz="1900" kern="1200" dirty="0">
                          <a:solidFill>
                            <a:srgbClr val="00668A"/>
                          </a:solidFill>
                          <a:latin typeface="+mn-lt"/>
                          <a:ea typeface="+mn-ea"/>
                          <a:cs typeface="+mn-cs"/>
                        </a:rPr>
                        <a:t>Max credit phases out at:</a:t>
                      </a:r>
                    </a:p>
                    <a:p>
                      <a:pPr marL="685800" lvl="1" indent="-355600" algn="l" defTabSz="914400" rtl="0" eaLnBrk="1" latinLnBrk="0" hangingPunct="1">
                        <a:lnSpc>
                          <a:spcPct val="100000"/>
                        </a:lnSpc>
                        <a:spcBef>
                          <a:spcPts val="0"/>
                        </a:spcBef>
                        <a:spcAft>
                          <a:spcPts val="0"/>
                        </a:spcAft>
                        <a:buClr>
                          <a:srgbClr val="00668A"/>
                        </a:buClr>
                        <a:buSzPts val="2000"/>
                        <a:buFont typeface="Courier New" panose="02070309020205020404" pitchFamily="49" charset="0"/>
                        <a:buChar char="o"/>
                      </a:pPr>
                      <a:r>
                        <a:rPr lang="en-US" sz="1900" kern="1200" dirty="0">
                          <a:solidFill>
                            <a:srgbClr val="00668A"/>
                          </a:solidFill>
                          <a:latin typeface="+mn-lt"/>
                          <a:ea typeface="+mn-ea"/>
                          <a:cs typeface="+mn-cs"/>
                        </a:rPr>
                        <a:t>$75,000  - Single</a:t>
                      </a:r>
                    </a:p>
                    <a:p>
                      <a:pPr marL="685800" lvl="1" indent="-355600" algn="l" defTabSz="914400" rtl="0" eaLnBrk="1" latinLnBrk="0" hangingPunct="1">
                        <a:lnSpc>
                          <a:spcPct val="100000"/>
                        </a:lnSpc>
                        <a:spcBef>
                          <a:spcPts val="0"/>
                        </a:spcBef>
                        <a:spcAft>
                          <a:spcPts val="0"/>
                        </a:spcAft>
                        <a:buClr>
                          <a:srgbClr val="00668A"/>
                        </a:buClr>
                        <a:buSzPts val="2000"/>
                        <a:buFont typeface="Courier New" panose="02070309020205020404" pitchFamily="49" charset="0"/>
                        <a:buChar char="o"/>
                      </a:pPr>
                      <a:r>
                        <a:rPr lang="en-US" sz="1900" kern="1200" dirty="0">
                          <a:solidFill>
                            <a:srgbClr val="00668A"/>
                          </a:solidFill>
                          <a:latin typeface="+mn-lt"/>
                          <a:ea typeface="+mn-ea"/>
                          <a:cs typeface="+mn-cs"/>
                        </a:rPr>
                        <a:t>$112,500  - Head of Household</a:t>
                      </a:r>
                    </a:p>
                    <a:p>
                      <a:pPr marL="685800" lvl="1" indent="-355600" algn="l" defTabSz="914400" rtl="0" eaLnBrk="1" latinLnBrk="0" hangingPunct="1">
                        <a:lnSpc>
                          <a:spcPct val="100000"/>
                        </a:lnSpc>
                        <a:spcBef>
                          <a:spcPts val="0"/>
                        </a:spcBef>
                        <a:spcAft>
                          <a:spcPts val="0"/>
                        </a:spcAft>
                        <a:buClr>
                          <a:srgbClr val="00668A"/>
                        </a:buClr>
                        <a:buSzPts val="2000"/>
                        <a:buFont typeface="Courier New" panose="02070309020205020404" pitchFamily="49" charset="0"/>
                        <a:buChar char="o"/>
                      </a:pPr>
                      <a:r>
                        <a:rPr lang="en-US" sz="1900" kern="1200" dirty="0">
                          <a:solidFill>
                            <a:srgbClr val="00668A"/>
                          </a:solidFill>
                          <a:latin typeface="+mn-lt"/>
                          <a:ea typeface="+mn-ea"/>
                          <a:cs typeface="+mn-cs"/>
                        </a:rPr>
                        <a:t>$150,000  - Married Filing Jointly</a:t>
                      </a:r>
                    </a:p>
                    <a:p>
                      <a:pPr marL="285750" indent="-285750">
                        <a:buFont typeface="Arial" panose="020B0604020202020204" pitchFamily="34" charset="0"/>
                        <a:buChar char="•"/>
                      </a:pPr>
                      <a:endParaRPr lang="en-US" sz="1900" kern="1200" dirty="0">
                        <a:solidFill>
                          <a:srgbClr val="00668A"/>
                        </a:solidFill>
                        <a:latin typeface="+mn-lt"/>
                        <a:ea typeface="+mn-ea"/>
                        <a:cs typeface="+mn-cs"/>
                      </a:endParaRPr>
                    </a:p>
                    <a:p>
                      <a:pPr marL="285750" indent="-285750">
                        <a:buFont typeface="Arial" panose="020B0604020202020204" pitchFamily="34" charset="0"/>
                        <a:buChar char="•"/>
                      </a:pPr>
                      <a:r>
                        <a:rPr lang="en-US" sz="1900" kern="1200" dirty="0">
                          <a:solidFill>
                            <a:srgbClr val="00668A"/>
                          </a:solidFill>
                          <a:latin typeface="+mn-lt"/>
                          <a:ea typeface="+mn-ea"/>
                          <a:cs typeface="+mn-cs"/>
                        </a:rPr>
                        <a:t>To claim the credit on behalf of a child, the child must:</a:t>
                      </a:r>
                    </a:p>
                    <a:p>
                      <a:pPr marL="742950" lvl="1" indent="-285750">
                        <a:buFont typeface="Arial" panose="020B0604020202020204" pitchFamily="34" charset="0"/>
                        <a:buChar char="•"/>
                      </a:pPr>
                      <a:r>
                        <a:rPr lang="en-US" sz="1900" kern="1200" dirty="0">
                          <a:solidFill>
                            <a:srgbClr val="00668A"/>
                          </a:solidFill>
                          <a:latin typeface="+mn-lt"/>
                          <a:ea typeface="+mn-ea"/>
                          <a:cs typeface="+mn-cs"/>
                        </a:rPr>
                        <a:t>Have a Social Security Number</a:t>
                      </a:r>
                    </a:p>
                    <a:p>
                      <a:pPr marL="742950" lvl="1" indent="-285750">
                        <a:buFont typeface="Arial" panose="020B0604020202020204" pitchFamily="34" charset="0"/>
                        <a:buChar char="•"/>
                      </a:pPr>
                      <a:r>
                        <a:rPr lang="en-US" sz="1900" kern="1200" dirty="0">
                          <a:solidFill>
                            <a:srgbClr val="00668A"/>
                          </a:solidFill>
                          <a:latin typeface="+mn-lt"/>
                          <a:ea typeface="+mn-ea"/>
                          <a:cs typeface="+mn-cs"/>
                        </a:rPr>
                        <a:t>Be under age 18 as of December 31, 2021</a:t>
                      </a:r>
                    </a:p>
                    <a:p>
                      <a:pPr marL="742950" lvl="1" indent="-285750">
                        <a:buFont typeface="Arial" panose="020B0604020202020204" pitchFamily="34" charset="0"/>
                        <a:buChar char="•"/>
                      </a:pPr>
                      <a:r>
                        <a:rPr lang="en-US" sz="1900" kern="1200" dirty="0">
                          <a:solidFill>
                            <a:srgbClr val="00668A"/>
                          </a:solidFill>
                          <a:latin typeface="+mn-lt"/>
                          <a:ea typeface="+mn-ea"/>
                          <a:cs typeface="+mn-cs"/>
                        </a:rPr>
                        <a:t>Live with you for more than half the year</a:t>
                      </a:r>
                    </a:p>
                    <a:p>
                      <a:pPr marL="742950" lvl="1" indent="-285750">
                        <a:buFont typeface="Arial" panose="020B0604020202020204" pitchFamily="34" charset="0"/>
                        <a:buChar char="•"/>
                      </a:pPr>
                      <a:r>
                        <a:rPr lang="en-US" sz="1900" kern="1200" dirty="0">
                          <a:solidFill>
                            <a:srgbClr val="00668A"/>
                          </a:solidFill>
                          <a:latin typeface="+mn-lt"/>
                          <a:ea typeface="+mn-ea"/>
                          <a:cs typeface="+mn-cs"/>
                        </a:rPr>
                        <a:t>Have a particular relationship to you—child, adopted child, stepchild, grandchild, niece, nephew, or certain other relatives</a:t>
                      </a:r>
                    </a:p>
                    <a:p>
                      <a:pPr marL="285750" indent="-285750">
                        <a:buFont typeface="Arial" panose="020B0604020202020204" pitchFamily="34" charset="0"/>
                        <a:buChar char="•"/>
                      </a:pPr>
                      <a:r>
                        <a:rPr lang="en-US" sz="1900" kern="1200" dirty="0">
                          <a:solidFill>
                            <a:srgbClr val="00668A"/>
                          </a:solidFill>
                          <a:latin typeface="+mn-lt"/>
                          <a:ea typeface="+mn-ea"/>
                          <a:cs typeface="+mn-cs"/>
                        </a:rPr>
                        <a:t>If a parent or caregiver is undocumented, they will need an ITIN number to file taxes and claim the benefit on behalf of their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dirty="0">
                        <a:solidFill>
                          <a:srgbClr val="00668A"/>
                        </a:solidFill>
                        <a:latin typeface="+mn-lt"/>
                        <a:ea typeface="+mn-lt"/>
                        <a:cs typeface="Calibri"/>
                      </a:endParaRPr>
                    </a:p>
                    <a:p>
                      <a:pPr marL="0" indent="0">
                        <a:buFont typeface="Arial" panose="020B0604020202020204" pitchFamily="34" charset="0"/>
                        <a:buNone/>
                      </a:pPr>
                      <a:endParaRPr lang="en-US" sz="1900" dirty="0"/>
                    </a:p>
                  </a:txBody>
                  <a:tcPr marL="72372" marR="72372" marT="36186" marB="36186">
                    <a:lnT w="38100" cmpd="sng">
                      <a:noFill/>
                    </a:lnT>
                    <a:solidFill>
                      <a:schemeClr val="bg1"/>
                    </a:solidFill>
                  </a:tcPr>
                </a:tc>
                <a:extLst>
                  <a:ext uri="{0D108BD9-81ED-4DB2-BD59-A6C34878D82A}">
                    <a16:rowId xmlns:a16="http://schemas.microsoft.com/office/drawing/2014/main" val="1104046911"/>
                  </a:ext>
                </a:extLst>
              </a:tr>
            </a:tbl>
          </a:graphicData>
        </a:graphic>
      </p:graphicFrame>
    </p:spTree>
    <p:extLst>
      <p:ext uri="{BB962C8B-B14F-4D97-AF65-F5344CB8AC3E}">
        <p14:creationId xmlns:p14="http://schemas.microsoft.com/office/powerpoint/2010/main" val="280953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aby looking up">
            <a:extLst>
              <a:ext uri="{FF2B5EF4-FFF2-40B4-BE49-F238E27FC236}">
                <a16:creationId xmlns:a16="http://schemas.microsoft.com/office/drawing/2014/main" id="{59383D1C-BECD-4259-B1FD-BA95093B70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509" r="13409"/>
          <a:stretch/>
        </p:blipFill>
        <p:spPr>
          <a:xfrm>
            <a:off x="3088414" y="89356"/>
            <a:ext cx="3006061" cy="3339639"/>
          </a:xfrm>
          <a:prstGeom prst="rect">
            <a:avLst/>
          </a:prstGeom>
        </p:spPr>
      </p:pic>
      <p:pic>
        <p:nvPicPr>
          <p:cNvPr id="11" name="Picture 10" descr="Baby lying on a bed holding toes">
            <a:extLst>
              <a:ext uri="{FF2B5EF4-FFF2-40B4-BE49-F238E27FC236}">
                <a16:creationId xmlns:a16="http://schemas.microsoft.com/office/drawing/2014/main" id="{EBF73CDC-5B1A-4AC2-B427-A73A98DA82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4" r="38483"/>
          <a:stretch/>
        </p:blipFill>
        <p:spPr>
          <a:xfrm>
            <a:off x="33370" y="89356"/>
            <a:ext cx="2991088" cy="3339639"/>
          </a:xfrm>
          <a:prstGeom prst="rect">
            <a:avLst/>
          </a:prstGeom>
        </p:spPr>
      </p:pic>
      <p:pic>
        <p:nvPicPr>
          <p:cNvPr id="20" name="Picture 19" descr="Mixed raced baby falling asleep">
            <a:extLst>
              <a:ext uri="{FF2B5EF4-FFF2-40B4-BE49-F238E27FC236}">
                <a16:creationId xmlns:a16="http://schemas.microsoft.com/office/drawing/2014/main" id="{A54DF729-D099-4CED-A62D-D8964A8E5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867" r="1" b="13295"/>
          <a:stretch/>
        </p:blipFill>
        <p:spPr>
          <a:xfrm>
            <a:off x="-2" y="3518351"/>
            <a:ext cx="6189158" cy="3339649"/>
          </a:xfrm>
          <a:prstGeom prst="rect">
            <a:avLst/>
          </a:prstGeom>
        </p:spPr>
      </p:pic>
      <p:sp>
        <p:nvSpPr>
          <p:cNvPr id="3" name="Content Placeholder 2">
            <a:extLst>
              <a:ext uri="{FF2B5EF4-FFF2-40B4-BE49-F238E27FC236}">
                <a16:creationId xmlns:a16="http://schemas.microsoft.com/office/drawing/2014/main" id="{845DF3C0-1F03-4C41-879B-8E882D2391EE}"/>
              </a:ext>
            </a:extLst>
          </p:cNvPr>
          <p:cNvSpPr>
            <a:spLocks noGrp="1"/>
          </p:cNvSpPr>
          <p:nvPr>
            <p:ph idx="1"/>
          </p:nvPr>
        </p:nvSpPr>
        <p:spPr>
          <a:xfrm>
            <a:off x="6650369" y="1670984"/>
            <a:ext cx="4753534" cy="3694734"/>
          </a:xfrm>
        </p:spPr>
        <p:txBody>
          <a:bodyPr>
            <a:normAutofit/>
          </a:bodyPr>
          <a:lstStyle/>
          <a:p>
            <a:r>
              <a:rPr lang="en-US" sz="2600" dirty="0"/>
              <a:t>Most parents or guardians of new babies born in 2021 were not able to update their dependents in 2021, so they weren’t able to get the advanced child tax credits</a:t>
            </a:r>
          </a:p>
          <a:p>
            <a:r>
              <a:rPr lang="en-US" sz="2600" dirty="0"/>
              <a:t>This means they are eligible for the </a:t>
            </a:r>
            <a:r>
              <a:rPr lang="en-US" sz="2600" b="1" u="sng" dirty="0"/>
              <a:t>full $3600</a:t>
            </a:r>
          </a:p>
          <a:p>
            <a:endParaRPr lang="en-US" sz="2600" dirty="0"/>
          </a:p>
          <a:p>
            <a:pPr marL="0" indent="0">
              <a:buNone/>
            </a:pPr>
            <a:endParaRPr lang="en-US" sz="2000" dirty="0"/>
          </a:p>
        </p:txBody>
      </p:sp>
      <p:sp>
        <p:nvSpPr>
          <p:cNvPr id="30" name="Title 1">
            <a:extLst>
              <a:ext uri="{FF2B5EF4-FFF2-40B4-BE49-F238E27FC236}">
                <a16:creationId xmlns:a16="http://schemas.microsoft.com/office/drawing/2014/main" id="{F29B4EC5-472F-47B9-9F1C-D077C2FF7076}"/>
              </a:ext>
            </a:extLst>
          </p:cNvPr>
          <p:cNvSpPr txBox="1">
            <a:spLocks/>
          </p:cNvSpPr>
          <p:nvPr/>
        </p:nvSpPr>
        <p:spPr>
          <a:xfrm>
            <a:off x="6189156" y="225468"/>
            <a:ext cx="5999795" cy="1186934"/>
          </a:xfrm>
          <a:prstGeom prst="rect">
            <a:avLst/>
          </a:prstGeom>
          <a:solidFill>
            <a:srgbClr val="00A3A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Montserrat" panose="00000500000000000000" pitchFamily="2" charset="0"/>
              </a:rPr>
              <a:t>Babies Born in 2021</a:t>
            </a:r>
          </a:p>
        </p:txBody>
      </p:sp>
      <p:sp>
        <p:nvSpPr>
          <p:cNvPr id="36" name="Thought Bubble: Cloud 35">
            <a:extLst>
              <a:ext uri="{FF2B5EF4-FFF2-40B4-BE49-F238E27FC236}">
                <a16:creationId xmlns:a16="http://schemas.microsoft.com/office/drawing/2014/main" id="{5E866683-D8B6-42D2-8EC6-D530135116CE}"/>
              </a:ext>
            </a:extLst>
          </p:cNvPr>
          <p:cNvSpPr/>
          <p:nvPr/>
        </p:nvSpPr>
        <p:spPr>
          <a:xfrm rot="1637568">
            <a:off x="4790078" y="3108768"/>
            <a:ext cx="1887455" cy="1549677"/>
          </a:xfrm>
          <a:prstGeom prst="cloudCallout">
            <a:avLst>
              <a:gd name="adj1" fmla="val -17937"/>
              <a:gd name="adj2" fmla="val 86886"/>
            </a:avLst>
          </a:prstGeom>
          <a:solidFill>
            <a:srgbClr val="00A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6" descr="Free Dollar Bill Cliparts, Download Free Dollar Bill Cliparts png images,  Free ClipArts on Clipart Library">
            <a:extLst>
              <a:ext uri="{FF2B5EF4-FFF2-40B4-BE49-F238E27FC236}">
                <a16:creationId xmlns:a16="http://schemas.microsoft.com/office/drawing/2014/main" id="{B7036DB2-2941-4C8B-A54F-4AFCB4EC86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8605">
            <a:off x="5351500" y="3649407"/>
            <a:ext cx="764610" cy="417517"/>
          </a:xfrm>
          <a:prstGeom prst="rect">
            <a:avLst/>
          </a:prstGeom>
          <a:noFill/>
          <a:extLst>
            <a:ext uri="{909E8E84-426E-40DD-AFC4-6F175D3DCCD1}">
              <a14:hiddenFill xmlns:a14="http://schemas.microsoft.com/office/drawing/2010/main">
                <a:solidFill>
                  <a:srgbClr val="FFFFFF"/>
                </a:solidFill>
              </a14:hiddenFill>
            </a:ext>
          </a:extLst>
        </p:spPr>
      </p:pic>
      <p:sp>
        <p:nvSpPr>
          <p:cNvPr id="40" name="Speech Bubble: Rectangle 39">
            <a:extLst>
              <a:ext uri="{FF2B5EF4-FFF2-40B4-BE49-F238E27FC236}">
                <a16:creationId xmlns:a16="http://schemas.microsoft.com/office/drawing/2014/main" id="{B09E219E-72FB-47F0-B342-1C028C6AA2F1}"/>
              </a:ext>
            </a:extLst>
          </p:cNvPr>
          <p:cNvSpPr/>
          <p:nvPr/>
        </p:nvSpPr>
        <p:spPr>
          <a:xfrm>
            <a:off x="9178248" y="4895045"/>
            <a:ext cx="2686868" cy="1458509"/>
          </a:xfrm>
          <a:prstGeom prst="wedgeRectCallout">
            <a:avLst/>
          </a:prstGeom>
          <a:solidFill>
            <a:srgbClr val="00A3AF"/>
          </a:solidFill>
          <a:ln>
            <a:solidFill>
              <a:srgbClr val="00A3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SPREAD THE WORD!</a:t>
            </a:r>
          </a:p>
        </p:txBody>
      </p:sp>
    </p:spTree>
    <p:extLst>
      <p:ext uri="{BB962C8B-B14F-4D97-AF65-F5344CB8AC3E}">
        <p14:creationId xmlns:p14="http://schemas.microsoft.com/office/powerpoint/2010/main" val="996954962"/>
      </p:ext>
    </p:extLst>
  </p:cSld>
  <p:clrMapOvr>
    <a:masterClrMapping/>
  </p:clrMapOvr>
</p:sld>
</file>

<file path=ppt/theme/theme1.xml><?xml version="1.0" encoding="utf-8"?>
<a:theme xmlns:a="http://schemas.openxmlformats.org/drawingml/2006/main" name="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F-OH_PowerPoint_Standard-01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C0A97CFCCD4447BB073DA28A667923" ma:contentTypeVersion="14" ma:contentTypeDescription="Create a new document." ma:contentTypeScope="" ma:versionID="4e4136c6bdb473cea3f49c93a7b1566f">
  <xsd:schema xmlns:xsd="http://www.w3.org/2001/XMLSchema" xmlns:xs="http://www.w3.org/2001/XMLSchema" xmlns:p="http://schemas.microsoft.com/office/2006/metadata/properties" xmlns:ns3="efc8ece2-deba-463c-87b1-4848bc9677cd" xmlns:ns4="26787644-5b82-46f9-8ebf-91e04c79e064" targetNamespace="http://schemas.microsoft.com/office/2006/metadata/properties" ma:root="true" ma:fieldsID="6a2faacabeed21b01dbfca6e293c027f" ns3:_="" ns4:_="">
    <xsd:import namespace="efc8ece2-deba-463c-87b1-4848bc9677cd"/>
    <xsd:import namespace="26787644-5b82-46f9-8ebf-91e04c79e0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8ece2-deba-463c-87b1-4848bc967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787644-5b82-46f9-8ebf-91e04c79e06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A7145-D994-4F5F-9170-4BD31470C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8ece2-deba-463c-87b1-4848bc9677cd"/>
    <ds:schemaRef ds:uri="26787644-5b82-46f9-8ebf-91e04c79e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CAE63E-E693-4128-847D-A73A1F158C16}">
  <ds:schemaRefs>
    <ds:schemaRef ds:uri="http://schemas.microsoft.com/office/2006/documentManagement/types"/>
    <ds:schemaRef ds:uri="26787644-5b82-46f9-8ebf-91e04c79e064"/>
    <ds:schemaRef ds:uri="http://schemas.microsoft.com/office/2006/metadata/properties"/>
    <ds:schemaRef ds:uri="efc8ece2-deba-463c-87b1-4848bc9677cd"/>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306A4B0-CE1B-4106-8F39-41B9598237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9931</TotalTime>
  <Words>3067</Words>
  <Application>Microsoft Office PowerPoint</Application>
  <PresentationFormat>Widescreen</PresentationFormat>
  <Paragraphs>413</Paragraphs>
  <Slides>34</Slides>
  <Notes>22</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51" baseType="lpstr">
      <vt:lpstr>Arial</vt:lpstr>
      <vt:lpstr>Calibri</vt:lpstr>
      <vt:lpstr>Calibri Light</vt:lpstr>
      <vt:lpstr>Courier New</vt:lpstr>
      <vt:lpstr>Garamond</vt:lpstr>
      <vt:lpstr>Gotham Bold</vt:lpstr>
      <vt:lpstr>IBM Plex Sans</vt:lpstr>
      <vt:lpstr>Lato</vt:lpstr>
      <vt:lpstr>Montserrat</vt:lpstr>
      <vt:lpstr>Proxima Nova</vt:lpstr>
      <vt:lpstr>Source Sans Pro</vt:lpstr>
      <vt:lpstr>Source Serif Pro</vt:lpstr>
      <vt:lpstr>Cover 2</vt:lpstr>
      <vt:lpstr>1_CDF-OH_PowerPoint_Standard-019</vt:lpstr>
      <vt:lpstr>Office Theme</vt:lpstr>
      <vt:lpstr>1_Office Theme</vt:lpstr>
      <vt:lpstr>Document</vt:lpstr>
      <vt:lpstr>Get That Money!  Ensuring Ohio families know about and can access their tax credits   During this webinar we will talk about:  1.  The Impact of tax credits on children, adults, and families in Ohio 2.  Overview of changes to the Child Tax Credit and eligibility 3.  Overview of the Earned Income Tax Credit &amp; the Child &amp; Dependent Care Credit  4.  How to access or help others access the credits that families are entitled to   </vt:lpstr>
      <vt:lpstr>PowerPoint Presentation</vt:lpstr>
      <vt:lpstr>Why cash matters for children and families</vt:lpstr>
      <vt:lpstr>Why cash matters for children and families</vt:lpstr>
      <vt:lpstr>Why cash matters for children and families</vt:lpstr>
      <vt:lpstr>Children’s Defense Fund-Ohio  The Children’s Defense Fund Leave No Child Behind® mission is to ensure every child a Healthy Start, a Head Start, a Fair Start, a Safe Start and a Moral Start in life and successful passage to adulthood with the help of caring families and communities.  Children’s Defense Fund was founded in 1973 and is a private, nonprofit organization supported by individual donations, foundation, corporate and government grants.  CDF provides a strong, effective and independent voice for all the children of America who cannot vote, lobby or speak for themselves. We pay particular attention to the needs of poor children, children of color and those with disabilities. CDF educates the nation about the needs of children and encourages preventive investments before they get sick, drop out of school, get into trouble or suffer family breakdown.    </vt:lpstr>
      <vt:lpstr>Child Tax Credit</vt:lpstr>
      <vt:lpstr>Child Tax Credit </vt:lpstr>
      <vt:lpstr>PowerPoint Presentation</vt:lpstr>
      <vt:lpstr>Example</vt:lpstr>
      <vt:lpstr>Third Stimulus Check (Recovery Rebate)</vt:lpstr>
      <vt:lpstr>Revisiting our Prior Example</vt:lpstr>
      <vt:lpstr>Federal Earned Income Tax Credit</vt:lpstr>
      <vt:lpstr>EITC eligibility - maximum income</vt:lpstr>
      <vt:lpstr>PowerPoint Presentation</vt:lpstr>
      <vt:lpstr>How would one family benefit?</vt:lpstr>
      <vt:lpstr>The Child &amp; Dependent Care Tax Credit (CDCTC)</vt:lpstr>
      <vt:lpstr>How would one family benefit?</vt:lpstr>
      <vt:lpstr>So… How can people get their Child Tax Credits and the other credits we just talked about!?</vt:lpstr>
      <vt:lpstr>PowerPoint Presentation</vt:lpstr>
      <vt:lpstr>2022 GetYourRefund.org Tax Filing Services</vt:lpstr>
      <vt:lpstr>PowerPoint Presentation</vt:lpstr>
      <vt:lpstr>PowerPoint Presentation</vt:lpstr>
      <vt:lpstr>PowerPoint Presentation</vt:lpstr>
      <vt:lpstr>PowerPoint Presentation</vt:lpstr>
      <vt:lpstr>PowerPoint Presentation</vt:lpstr>
      <vt:lpstr>PowerPoint Presentation</vt:lpstr>
      <vt:lpstr>Outreach to new or intermittent filers</vt:lpstr>
      <vt:lpstr>How you can help clients access their benefits</vt:lpstr>
      <vt:lpstr>Assistance to overcome challenges of  </vt:lpstr>
      <vt:lpstr>Getting Started </vt:lpstr>
      <vt:lpstr>PowerPoint Presentation</vt:lpstr>
      <vt:lpstr>Thank you!  Email us at Navigators@getyourrefund.org  Visit us at getctc.org/navigators     </vt:lpstr>
      <vt:lpstr>Help spread the word!</vt:lpstr>
    </vt:vector>
  </TitlesOfParts>
  <Company>Hocking Athens Perry Community Action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Frech</dc:creator>
  <cp:lastModifiedBy>Alison Paxson</cp:lastModifiedBy>
  <cp:revision>21</cp:revision>
  <dcterms:created xsi:type="dcterms:W3CDTF">2021-08-11T17:49:38Z</dcterms:created>
  <dcterms:modified xsi:type="dcterms:W3CDTF">2022-03-16T17:39:32Z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0x0101004FC0A97CFCCD4447BB073DA28A667923</vt:lpwstr>
  </property>
</Properties>
</file>