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0"/>
  </p:notesMasterIdLst>
  <p:sldIdLst>
    <p:sldId id="257" r:id="rId6"/>
    <p:sldId id="262" r:id="rId7"/>
    <p:sldId id="264" r:id="rId8"/>
    <p:sldId id="258" r:id="rId9"/>
    <p:sldId id="269" r:id="rId10"/>
    <p:sldId id="280" r:id="rId11"/>
    <p:sldId id="283" r:id="rId12"/>
    <p:sldId id="263" r:id="rId13"/>
    <p:sldId id="273" r:id="rId14"/>
    <p:sldId id="265" r:id="rId15"/>
    <p:sldId id="274" r:id="rId16"/>
    <p:sldId id="266" r:id="rId17"/>
    <p:sldId id="275" r:id="rId18"/>
    <p:sldId id="278" r:id="rId19"/>
    <p:sldId id="267" r:id="rId20"/>
    <p:sldId id="276" r:id="rId21"/>
    <p:sldId id="268" r:id="rId22"/>
    <p:sldId id="277" r:id="rId23"/>
    <p:sldId id="279" r:id="rId24"/>
    <p:sldId id="259" r:id="rId25"/>
    <p:sldId id="281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3576A-A3AC-47D0-B903-69F76CEE722A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1F1DA-097E-4BEF-8591-E74E2BC62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F1DA-097E-4BEF-8591-E74E2BC62C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9E9-BEB9-7991-7423-8B9DC5AB7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7C90E-77E2-D037-1210-15377C396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0EA22-9B80-E60F-64DE-5327280C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F20C1-15FA-CD1A-4E17-0A05EC27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4EF9-A3F7-FB8A-BE75-C2682690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4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C7C7-22F9-9E46-032C-9AC2732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A3C6B-E7F0-913C-D827-3C1C22120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709D-DCD4-4964-1C48-B4C02D89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19155-E492-73F1-BE93-4412160D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811-FC5C-E6DE-02C1-4014AA41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5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0CA13-AB8A-2FDE-D5E2-BBB38A843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7254D-34BC-AA44-990D-CC7B98C30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0CCF-79B6-658D-1A6D-933703C3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7F6C-6E7E-F84E-039F-F43C0AC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4C27-C136-0B2B-52D7-938A5408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2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C763-306E-449B-E5F1-0CAED8D3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556E9-AE2D-AEBB-CFB8-3F5782C45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7C2D-2B67-E961-7CC4-3EF29AF0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8C2C3-F748-0FFE-DC42-1D859845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645A1-614F-7299-60FF-8EC4975E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4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031B-C4E1-4998-A1F2-707716DE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E5FB-F08C-9D1D-834B-665EEF386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74C7F-BB1A-41BE-5B95-987519C9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0062-6446-4A95-3587-4D482E58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C242-E13A-440A-A5BE-1D983BE0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7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64E8-CB38-3AC2-F295-4F07832A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F202-8F87-4229-55ED-6FFDF0F1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A051-BB9C-0903-1D26-E754BD2F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DCB7-A65C-2D8B-A666-771A6E6D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9C044-56F7-555B-54D6-D9CCFCAD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E168-4C26-DE6E-4F6D-D69DEA6F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0594-7E44-6BA8-F594-FB820F93B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07A13-F1C7-43E6-8F1D-5AD2A060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F9F09-5972-FFA4-4D87-0D8D89C3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58F05-0310-3B4E-6F6D-2A0C9972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38D4F-69A4-5667-A287-9A8024B0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15EA-E05C-0E39-6B1F-9BAF5B08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E6DDD-7DC7-F1C9-890A-C567BFE50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A7D1-6FFE-3FC5-AE1C-74663991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FBF53-2846-ACD4-9096-4CF183804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74B60-BE2E-7093-8CB8-EE5CBDA19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FC8A5-438B-9F5C-5B53-1383615A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8BCDC-1F88-DF6B-DD50-C9E2FC37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1753A-3436-3BA8-C566-AB167AF1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3169-EE62-4767-1854-5C132365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379CF-F2F9-E326-2442-B7BFFA54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AC656-3D61-002F-CEB8-A6C26AD7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E799E-1399-8B9E-9636-B403E22F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CF454-A0DD-D545-47CA-5C9ADB38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89023-9278-C2C8-07E7-12F53A8F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FEDC2-017C-09F3-95D3-EF423D3C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9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D19F-E50E-FF35-BC19-613950B5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4B5F-B8B3-FAD2-D5B9-1A0EC04F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46AF2-ADBB-C398-2A2A-0D103AB36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876B-9B6A-EA27-C01E-8DC4BF8A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38D8B-8B34-0026-A51E-B6B9A595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724C4-BD04-B53C-F572-D8AA4D4C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B31-B56B-1356-2B6B-879AD85A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13A4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BC73-198C-9B1E-12EA-B76AD42A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CDE2-FEDF-0389-015C-BC9169D7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2246-986B-F2A3-9556-EEF7AC27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31AE8-F845-D1DC-C91C-39B3EDCE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5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B294-FE2E-1625-5AF1-A9296AE3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7F519-8F41-0F77-B58E-C033310D8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56F4B-2BAB-486F-C69A-31964FD3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0A738-9288-0CCE-7B70-7292AFAC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22E13-B545-005E-94CE-57F0AA99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8AA03-0335-0F48-1C5B-ADCBC89F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8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E413-396A-2B71-07DB-4160C7B9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E45F-3F35-0144-445A-051D77600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6DB5-DBAD-49B3-9EC4-587D16AB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292D-0936-525D-FB7A-7CD42D39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477E1-2C27-F683-7397-9783999A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7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6C726-4D5F-E0D0-A190-A797506F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6B2D4-8E9A-65E5-87A1-D8FE1DB3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8E5C9-D0E1-85EC-4860-2196274E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A65B-5149-D96D-C39C-50AB4E23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7A010-0AD0-8A10-0C80-D553F53D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7496-00AF-B034-7642-57403ACD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01FA-2BFD-31C7-6BEA-37AB881E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E8A1-9B62-D763-B6F7-7684B8D8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F19F-D44D-34D0-7B64-220C6545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6F9D4-7AD9-98A3-4340-E4A00D90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EB7D-A304-7CDF-3844-CBBE6109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AF50-0E77-8471-DD84-8D10F3DAC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F5ADB-22C8-937D-F620-5484496F3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101A8-A1BF-52AF-BF09-15B7AB22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2F4FB-17C8-EE29-5A47-88A4228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2EFA9-4675-CBA3-E5EE-B66CD33E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4C63-6F00-E891-58B1-54377CAB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7EE08-0A53-9F24-81EB-4968F32B9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616CB-9831-98FC-75DE-0961CAC8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C9B20-ACC8-B84C-0B8A-7BFE2731F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B7C37-5040-5785-9203-C67D5A3FE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949F8-99D9-016F-FD00-47E4A219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53220-9B9D-598B-B134-3EB08DB0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16D89-B4CB-B829-63C1-33D761ED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6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EE3A-69F0-3FF0-6CDB-4C2B657A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7FD60-092F-A3FB-C5D1-6B91A413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BF0BB-DF2F-336A-FA66-64C5F38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56D06-79A2-ECCD-23E6-6DC2287A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F7C70-46BB-7836-BE9C-B062A04A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42A16-226F-FDA0-9ECB-3F11F8D6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C5DFF-F9F7-3910-8E5A-0722A5BA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9425-8053-CA12-D15F-C5624551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73A4-9A42-6FD8-8399-43D272D9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F9EE2-95F7-B27C-4CB3-D68DF6FB3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68ED6-7CE0-073A-79E3-7D1EDECB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13593-82CF-AB73-F046-6BE1547A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B3A09-FE02-C9D2-F2BE-6EE2BD85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6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D126-7DAB-8DA4-6496-3D3DFB5B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4F379-CC75-B206-BF54-877D25D4A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43114-9CCB-3C50-70FC-AE2CA02F7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4CD36-2684-75D7-2E69-511C144A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D7292-523A-0EF1-208C-B7F5C6D7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544D9-D4FC-2B17-0B20-74F0AC18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5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C56796-F80A-5772-88D2-833A8908C0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7BF3D-879B-0633-19C8-9B6D81AE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8" y="365125"/>
            <a:ext cx="11068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D31EE-A186-F79A-ABE1-86577B35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318" y="1825625"/>
            <a:ext cx="11068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35E6A-3F57-9FFE-FF48-C81201953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C121-8192-454D-A65F-98936E56C0BB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7CE7-4E48-94AD-45C7-AFB34855F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5933F-3779-56D0-1EAA-9646CF2C3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CAD1-B738-6344-9F09-C5985C2331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F53B1-DCFD-FEAA-B8EF-2EF4250EB08F}"/>
              </a:ext>
            </a:extLst>
          </p:cNvPr>
          <p:cNvSpPr txBox="1"/>
          <p:nvPr userDrawn="1"/>
        </p:nvSpPr>
        <p:spPr>
          <a:xfrm>
            <a:off x="510139" y="6177376"/>
            <a:ext cx="7334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13A4A0"/>
                </a:solidFill>
                <a:effectLst/>
                <a:latin typeface="Montserrat" pitchFamily="2" charset="77"/>
                <a:ea typeface="+mn-ea"/>
                <a:cs typeface="+mn-cs"/>
              </a:rPr>
              <a:t>Finding Unity &amp; Common Ground: What Ohio Parents Want for their Children’s Education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9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11ECC-ABD6-CD7F-5134-EE51E572E9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3ECC9-015A-93C6-1C4F-7889057D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31FA-6F69-D603-BCCD-C5915887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0564F-26BC-08B8-084F-F43DDA2E5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2724-A149-AB43-9D7C-B6F27EA698C1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C764-3DED-8B01-BF27-157FF074B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375EC-1D51-2AF3-3882-7A8489C00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C8E3-175F-EC4D-8DC0-3A61385D2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2286-5C6D-8574-6815-C4A0C2EDE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33" y="5365590"/>
            <a:ext cx="9227499" cy="1322886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rgbClr val="13A4A0"/>
                </a:solidFill>
                <a:latin typeface="Montserrat" pitchFamily="2" charset="77"/>
              </a:rPr>
              <a:t>Finding Unity &amp; Common Ground: What Ohio </a:t>
            </a:r>
            <a:br>
              <a:rPr lang="en-US" sz="1800" b="1" dirty="0">
                <a:solidFill>
                  <a:srgbClr val="13A4A0"/>
                </a:solidFill>
                <a:latin typeface="Montserrat" pitchFamily="2" charset="77"/>
              </a:rPr>
            </a:br>
            <a:r>
              <a:rPr lang="en-US" sz="1800" b="1" dirty="0">
                <a:solidFill>
                  <a:srgbClr val="13A4A0"/>
                </a:solidFill>
                <a:latin typeface="Montserrat" pitchFamily="2" charset="77"/>
              </a:rPr>
              <a:t>Parents Want for their Children’s Education</a:t>
            </a:r>
            <a:br>
              <a:rPr lang="en-US" sz="900" b="1" dirty="0">
                <a:solidFill>
                  <a:srgbClr val="13A4A0"/>
                </a:solidFill>
                <a:latin typeface="Montserrat" pitchFamily="2" charset="77"/>
              </a:rPr>
            </a:br>
            <a:br>
              <a:rPr lang="en-US" sz="1100" dirty="0">
                <a:latin typeface="Montserrat" pitchFamily="2" charset="77"/>
              </a:rPr>
            </a:br>
            <a:r>
              <a:rPr lang="en-US" sz="1100" i="1" dirty="0">
                <a:latin typeface="Montserrat" pitchFamily="2" charset="77"/>
              </a:rPr>
              <a:t>A report from Children’s Defense Fund-Ohio based on a statewide survey conducted by </a:t>
            </a:r>
            <a:br>
              <a:rPr lang="en-US" sz="1100" i="1" dirty="0">
                <a:latin typeface="Montserrat" pitchFamily="2" charset="77"/>
              </a:rPr>
            </a:br>
            <a:r>
              <a:rPr lang="en-US" sz="1100" i="1" dirty="0">
                <a:latin typeface="Montserrat" pitchFamily="2" charset="77"/>
              </a:rPr>
              <a:t>Baldwin Wallace University Community Research Institute (BW CRI) in May 2022</a:t>
            </a:r>
            <a:br>
              <a:rPr lang="en-US" dirty="0"/>
            </a:br>
            <a:endParaRPr lang="en-US" sz="1000" i="1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117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8D49C-C93A-339B-CE93-2CAC48FF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150" y="2920023"/>
            <a:ext cx="6586489" cy="2084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Ohio </a:t>
            </a:r>
            <a:r>
              <a:rPr lang="en-US" sz="2400" b="1" dirty="0"/>
              <a:t>parents support mental health priorities </a:t>
            </a:r>
            <a:r>
              <a:rPr lang="en-US" sz="2400" dirty="0"/>
              <a:t>in schools and want increased funding to support more on-site, school-based services for students.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9B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153AE8-5102-0774-63A1-12F368DAD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9" r="16117"/>
          <a:stretch/>
        </p:blipFill>
        <p:spPr>
          <a:xfrm>
            <a:off x="329859" y="-375327"/>
            <a:ext cx="4635571" cy="685799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4206F0-1FD5-685F-0380-5B3F9C33132B}"/>
              </a:ext>
            </a:extLst>
          </p:cNvPr>
          <p:cNvSpPr txBox="1"/>
          <p:nvPr/>
        </p:nvSpPr>
        <p:spPr>
          <a:xfrm>
            <a:off x="4772335" y="1963573"/>
            <a:ext cx="6762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BE77-BE40-BA4D-BE21-3AD16EB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803" y="1687560"/>
            <a:ext cx="6586491" cy="855113"/>
          </a:xfrm>
        </p:spPr>
        <p:txBody>
          <a:bodyPr anchor="b">
            <a:normAutofit/>
          </a:bodyPr>
          <a:lstStyle/>
          <a:p>
            <a:r>
              <a:rPr lang="en-US" sz="3200" dirty="0"/>
              <a:t>Mental Health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8EE235-B50B-C2B1-5BDE-CF0F4FB082C1}"/>
              </a:ext>
            </a:extLst>
          </p:cNvPr>
          <p:cNvCxnSpPr/>
          <p:nvPr/>
        </p:nvCxnSpPr>
        <p:spPr>
          <a:xfrm>
            <a:off x="4878762" y="2714017"/>
            <a:ext cx="617185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9287A5-39E6-15BE-CAAF-22D73266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16" y="1690688"/>
            <a:ext cx="3990584" cy="3375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22132-9C2D-EB02-D5C6-D2A758C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4419-9777-17AF-E717-4665B063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8" y="1690688"/>
            <a:ext cx="83960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Mental Health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93%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their child’s school should teach students how to live healthy lifestyles (e.g., smoking and drug abuse prevention, etc.). There was broad agreement across subsets.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84%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their child’s school should teach students how to be aware or more aware of their own mental health.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83%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their child feels a sense of belonging in their school.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73%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their child’s school needs more service providers available on-site to provide mental health services.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71%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more funding is needed to provide access to mental health services at their child’s school. There was greater agreement among parents with a bachelor’s degree or more and Democrats.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59BE5-6CE9-D38C-9527-7FABBDB9DDD5}"/>
              </a:ext>
            </a:extLst>
          </p:cNvPr>
          <p:cNvSpPr txBox="1"/>
          <p:nvPr/>
        </p:nvSpPr>
        <p:spPr>
          <a:xfrm>
            <a:off x="9085029" y="1282045"/>
            <a:ext cx="2450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Montserrat" panose="00000500000000000000" pitchFamily="2" charset="0"/>
              </a:rPr>
              <a:t>Parents Level of Concern about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80339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8D49C-C93A-339B-CE93-2CAC48FF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1" y="2837235"/>
            <a:ext cx="6586489" cy="2304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Ohio </a:t>
            </a:r>
            <a:r>
              <a:rPr lang="en-US" sz="2400" b="1" dirty="0"/>
              <a:t>parents support the Whole Child Framework </a:t>
            </a:r>
            <a:r>
              <a:rPr lang="en-US" sz="2400" dirty="0"/>
              <a:t>and approaches that support the whole child in schools and prioritize equity in education.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A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914C39D-745D-3E48-BF08-FBD4BB5A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9" r="16107"/>
          <a:stretch/>
        </p:blipFill>
        <p:spPr>
          <a:xfrm>
            <a:off x="240540" y="-315535"/>
            <a:ext cx="4756806" cy="7037348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BC948-C630-E709-1378-79D50DB376BD}"/>
              </a:ext>
            </a:extLst>
          </p:cNvPr>
          <p:cNvSpPr txBox="1"/>
          <p:nvPr/>
        </p:nvSpPr>
        <p:spPr>
          <a:xfrm>
            <a:off x="4673601" y="1922179"/>
            <a:ext cx="7077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BE77-BE40-BA4D-BE21-3AD16EB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215" y="1795836"/>
            <a:ext cx="6586491" cy="658290"/>
          </a:xfrm>
        </p:spPr>
        <p:txBody>
          <a:bodyPr anchor="b">
            <a:normAutofit/>
          </a:bodyPr>
          <a:lstStyle/>
          <a:p>
            <a:r>
              <a:rPr lang="en-US" sz="3200" dirty="0"/>
              <a:t>Whole Child Framework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9D23BA-D7E9-5A39-BAF6-4DEBD4D5B2C9}"/>
              </a:ext>
            </a:extLst>
          </p:cNvPr>
          <p:cNvCxnSpPr/>
          <p:nvPr/>
        </p:nvCxnSpPr>
        <p:spPr>
          <a:xfrm>
            <a:off x="4803803" y="2616740"/>
            <a:ext cx="617185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5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CE91-A94F-4B7B-5D65-4C42824D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3EEE-E501-2C6E-EF02-4E680FD26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Beyond the Basics – Whole Child Framework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91%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preparing students for lifelong success is a community-wide effort.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90%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should focus beyond academics to also support the health and wellness of students.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90%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schools should customize their teaching to accommodate for differences in students’ abilities.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87%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should use evidence-based curriculum and instruction to educate students.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85%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should use curriculum and instructional materials relevant to the life experiences, cultures, and languages of their students.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A0AF-AF84-9960-F32D-8A084C14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2FBB-AC48-E62C-91EC-355163D2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Equity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93% of parents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our society should do what is necessary to ensure equal opportunity to succeed.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92% of parents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our society should provide more support for some children based on need, so that all children can be successful in life.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90% said it is very important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prioritize equity (in a question including a definition of equity in education). 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67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8D49C-C93A-339B-CE93-2CAC48FF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196" y="3046429"/>
            <a:ext cx="6586489" cy="19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Ohio </a:t>
            </a:r>
            <a:r>
              <a:rPr lang="en-US" sz="2400" b="1" dirty="0"/>
              <a:t>parents trust their child’s classroom teachers </a:t>
            </a:r>
            <a:r>
              <a:rPr lang="en-US" sz="2400" dirty="0"/>
              <a:t>to teach age-appropriate content and be good role models.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CC972-F078-8619-6FCF-1FC8BA865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2" r="15525"/>
          <a:stretch/>
        </p:blipFill>
        <p:spPr>
          <a:xfrm>
            <a:off x="207397" y="-352043"/>
            <a:ext cx="4873537" cy="7210043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E4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640B0E-75FE-71EC-602B-A3B4C0D62B0C}"/>
              </a:ext>
            </a:extLst>
          </p:cNvPr>
          <p:cNvSpPr txBox="1"/>
          <p:nvPr/>
        </p:nvSpPr>
        <p:spPr>
          <a:xfrm>
            <a:off x="4873557" y="1986464"/>
            <a:ext cx="6678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BE77-BE40-BA4D-BE21-3AD16EB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196" y="1614603"/>
            <a:ext cx="6586491" cy="1001028"/>
          </a:xfrm>
        </p:spPr>
        <p:txBody>
          <a:bodyPr anchor="b">
            <a:normAutofit/>
          </a:bodyPr>
          <a:lstStyle/>
          <a:p>
            <a:r>
              <a:rPr lang="en-US" sz="3200" dirty="0"/>
              <a:t>Parents as Partners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734560-2F49-A824-AE07-EC5354BB38BB}"/>
              </a:ext>
            </a:extLst>
          </p:cNvPr>
          <p:cNvCxnSpPr>
            <a:cxnSpLocks/>
          </p:cNvCxnSpPr>
          <p:nvPr/>
        </p:nvCxnSpPr>
        <p:spPr>
          <a:xfrm>
            <a:off x="4770876" y="2791839"/>
            <a:ext cx="584200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6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364B-1809-0909-F37C-950E664E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2F5E-90A6-1999-84FE-E3A6B2A5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Trust in Teachers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C71F1C-FDBD-90FD-3778-E2AE8CB6E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2440264"/>
            <a:ext cx="5106499" cy="2809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7899341-99EE-5712-F801-6AD63287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5068"/>
            <a:ext cx="5341700" cy="3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8D49C-C93A-339B-CE93-2CAC48FF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3090153"/>
            <a:ext cx="6586489" cy="197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Ohio </a:t>
            </a:r>
            <a:r>
              <a:rPr lang="en-US" sz="2400" b="1" dirty="0"/>
              <a:t>parents support the teaching of Social-Emotional Learning </a:t>
            </a:r>
            <a:r>
              <a:rPr lang="en-US" sz="2400" dirty="0"/>
              <a:t>(SEL) in schools to set their children up for future success.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07F8F-0C52-293E-B2D8-723E6B49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7" r="1619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A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DB92E4-876D-7091-ADEE-DE391DEFBBCB}"/>
              </a:ext>
            </a:extLst>
          </p:cNvPr>
          <p:cNvSpPr txBox="1"/>
          <p:nvPr/>
        </p:nvSpPr>
        <p:spPr>
          <a:xfrm>
            <a:off x="4863830" y="1933099"/>
            <a:ext cx="6971807" cy="375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BE77-BE40-BA4D-BE21-3AD16EB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1851599"/>
            <a:ext cx="7048379" cy="764219"/>
          </a:xfrm>
        </p:spPr>
        <p:txBody>
          <a:bodyPr anchor="b">
            <a:normAutofit/>
          </a:bodyPr>
          <a:lstStyle/>
          <a:p>
            <a:r>
              <a:rPr lang="en-US" sz="3200" dirty="0"/>
              <a:t>Social Emotional Learning (SEL)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CC099-FF52-B742-3348-752FDD9CDBB0}"/>
              </a:ext>
            </a:extLst>
          </p:cNvPr>
          <p:cNvCxnSpPr>
            <a:cxnSpLocks/>
          </p:cNvCxnSpPr>
          <p:nvPr/>
        </p:nvCxnSpPr>
        <p:spPr>
          <a:xfrm>
            <a:off x="4723120" y="2801567"/>
            <a:ext cx="666717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A0AF-AF84-9960-F32D-8A084C14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2FBB-AC48-E62C-91EC-355163D2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Must-Have Skills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to Teach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CAE4C8D-563A-7C6F-226F-F613D587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136" y="681037"/>
            <a:ext cx="6782546" cy="5403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16EBD-FB0E-97BE-341A-A345E62D54EF}"/>
              </a:ext>
            </a:extLst>
          </p:cNvPr>
          <p:cNvSpPr txBox="1"/>
          <p:nvPr/>
        </p:nvSpPr>
        <p:spPr>
          <a:xfrm>
            <a:off x="578318" y="2847132"/>
            <a:ext cx="36889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Parents were asked about these specific </a:t>
            </a:r>
            <a:r>
              <a:rPr lang="en-US" b="1" dirty="0">
                <a:latin typeface="Montserrat" panose="00000500000000000000" pitchFamily="2" charset="0"/>
              </a:rPr>
              <a:t>life skills </a:t>
            </a:r>
            <a:r>
              <a:rPr lang="en-US" dirty="0">
                <a:latin typeface="Montserrat" panose="00000500000000000000" pitchFamily="2" charset="0"/>
              </a:rPr>
              <a:t>without the term “Social-Emotional Learning (SEL)” used in the question to avoid politicization and bias in the data.</a:t>
            </a:r>
          </a:p>
        </p:txBody>
      </p:sp>
    </p:spTree>
    <p:extLst>
      <p:ext uri="{BB962C8B-B14F-4D97-AF65-F5344CB8AC3E}">
        <p14:creationId xmlns:p14="http://schemas.microsoft.com/office/powerpoint/2010/main" val="342861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, pie chart&#10;&#10;Description automatically generated">
            <a:extLst>
              <a:ext uri="{FF2B5EF4-FFF2-40B4-BE49-F238E27FC236}">
                <a16:creationId xmlns:a16="http://schemas.microsoft.com/office/drawing/2014/main" id="{FF0A4037-B58B-17BC-1D69-3D0ED6D5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110" y="975683"/>
            <a:ext cx="2467876" cy="2453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0A0AF-AF84-9960-F32D-8A084C14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2FBB-AC48-E62C-91EC-355163D2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49" y="1825625"/>
            <a:ext cx="76123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Social Emotional Learning (SEL) in Schools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68%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supported schools teaching their children SEL skills.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86%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said it is important that Ohio’s voluntary state standards for social-emotional learning be available as a resource to school districts.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87%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of parents agreed that schools should provide age-appropriate sexual abuse prevention education (e.g. “good touch/bad touch,” consent, dating violence, unhealthy relationships, etc.) to help students recognize signs of abuse.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5F65D716-E858-87EA-A557-51AEB8456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44" y="3429000"/>
            <a:ext cx="2658233" cy="26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97A9-CB20-F215-74E8-98B22FD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5" y="246612"/>
            <a:ext cx="110682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Why Whole Child? Why Ask Parents?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08123F-CA86-15C1-F690-845BD296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512" y="733402"/>
            <a:ext cx="3098348" cy="2695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5A7C09-68B6-31D2-BB56-F793FD69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94" y="2441813"/>
            <a:ext cx="3648215" cy="162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8CE9D-3491-84CF-D1AD-4F7B62B2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949" y="3252730"/>
            <a:ext cx="2970315" cy="2867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C3A4A3-378E-7A89-ED44-9B40C262A2FA}"/>
              </a:ext>
            </a:extLst>
          </p:cNvPr>
          <p:cNvSpPr txBox="1"/>
          <p:nvPr/>
        </p:nvSpPr>
        <p:spPr>
          <a:xfrm>
            <a:off x="829715" y="1572175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We know that when whole child needs are met – nutrition, social emotional wellbeing, physical and mental health, and basic needs – children experience better educational outcomes. 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However, debates in recent years in Ohio and across the country have grown heated and divisive in educational spaces, with vocal groups opposing whole child approaches like Social-Emotional Learning (SEL), school health care, and even equity-driven policies and practices.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But are Ohio parents among those in opposition? As key partners in their children’s educational success, finding out what parents truthfully want for their children’s education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55045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609F-9F0A-3298-0344-C1D6EFFF1D53}"/>
              </a:ext>
            </a:extLst>
          </p:cNvPr>
          <p:cNvSpPr txBox="1">
            <a:spLocks/>
          </p:cNvSpPr>
          <p:nvPr/>
        </p:nvSpPr>
        <p:spPr>
          <a:xfrm>
            <a:off x="578318" y="365125"/>
            <a:ext cx="110682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3A4A0"/>
                </a:solidFill>
              </a:rPr>
              <a:t>What Parents &amp; Caregivers are Saying…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1A13A4B-FC25-B0B8-1833-22E93DC8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48" y="1885283"/>
            <a:ext cx="4148176" cy="2462980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1AE1C16-F24B-F0AA-462F-2916A8A7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04" y="1409204"/>
            <a:ext cx="4407936" cy="4407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24BA2-9E24-11DA-BB1E-2A937809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5835"/>
            <a:ext cx="4714280" cy="47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7719D727-47C6-0C92-2C32-C3E0362B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78" y="1805519"/>
            <a:ext cx="4048779" cy="3246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B609F-9F0A-3298-0344-C1D6EFFF1D53}"/>
              </a:ext>
            </a:extLst>
          </p:cNvPr>
          <p:cNvSpPr txBox="1">
            <a:spLocks/>
          </p:cNvSpPr>
          <p:nvPr/>
        </p:nvSpPr>
        <p:spPr>
          <a:xfrm>
            <a:off x="578318" y="365125"/>
            <a:ext cx="110682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3A4A0"/>
                </a:solidFill>
              </a:rPr>
              <a:t>What Parents &amp; Caregivers are Saying…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0D39B4D-0294-81F7-0FEF-19D87B46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417"/>
            <a:ext cx="3969864" cy="363116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ADF8960-B450-D4FA-DAD7-533870986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89" y="1855148"/>
            <a:ext cx="3969864" cy="31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B9554D-71F9-1BF9-878E-E8DB559A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59" y="919595"/>
            <a:ext cx="5396363" cy="5396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EBA2-7BAF-B3D8-580A-2878E380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6ECF-7D39-212D-B668-E64C4756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08" y="2116316"/>
            <a:ext cx="5476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Be as </a:t>
            </a:r>
            <a:r>
              <a:rPr lang="en-US" sz="24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explicit as possible when using the term Social-Emotional Learning </a:t>
            </a:r>
            <a:r>
              <a:rPr lang="en-US" sz="240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(SEL) to raise awareness of the meaning and the accompanying benefits for children. Al</a:t>
            </a:r>
            <a:r>
              <a:rPr lang="en-US" sz="2400" dirty="0">
                <a:solidFill>
                  <a:srgbClr val="221E1F"/>
                </a:solidFill>
                <a:latin typeface="Montserrat" panose="00000500000000000000" pitchFamily="2" charset="0"/>
              </a:rPr>
              <a:t>ways refer to the concrete skills that make up SEL to avoid misunderstanding of jargon: </a:t>
            </a:r>
            <a:r>
              <a:rPr lang="en-US" sz="2400" dirty="0"/>
              <a:t>Self-Awareness, Self-Management, Social Awareness, Relationship Skill, &amp; Responsible Decision-Making. </a:t>
            </a:r>
          </a:p>
          <a:p>
            <a:pPr marL="0" indent="0">
              <a:buNone/>
            </a:pPr>
            <a:endParaRPr lang="en-US" sz="2400" i="0" u="none" strike="noStrike" baseline="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A1500-AC93-3643-5102-FF1C68D4D7D8}"/>
              </a:ext>
            </a:extLst>
          </p:cNvPr>
          <p:cNvSpPr txBox="1"/>
          <p:nvPr/>
        </p:nvSpPr>
        <p:spPr>
          <a:xfrm>
            <a:off x="923827" y="2116316"/>
            <a:ext cx="80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Montserrat" panose="00000500000000000000" pitchFamily="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8712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BA2-7BAF-B3D8-580A-2878E380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6ECF-7D39-212D-B668-E64C4756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86" y="2121028"/>
            <a:ext cx="6235582" cy="42633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Prioritize whole child well-being in education </a:t>
            </a:r>
            <a:r>
              <a:rPr lang="en-US" sz="240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with strong district, school, family, and community partnerships to support students’ basic needs, learning opportunities, and overall well-being. Ensuring student success is a community-wide effort.</a:t>
            </a:r>
          </a:p>
          <a:p>
            <a:pPr marL="0" indent="0">
              <a:buNone/>
            </a:pPr>
            <a:endParaRPr lang="en-US" sz="240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US" sz="2400" i="0" u="none" strike="noStrike" baseline="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US" sz="2400" i="0" u="none" strike="noStrike" baseline="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BEF18-047F-6561-2464-AFC9955718BC}"/>
              </a:ext>
            </a:extLst>
          </p:cNvPr>
          <p:cNvSpPr txBox="1"/>
          <p:nvPr/>
        </p:nvSpPr>
        <p:spPr>
          <a:xfrm>
            <a:off x="4835951" y="2121028"/>
            <a:ext cx="80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Montserrat" panose="00000500000000000000" pitchFamily="2" charset="0"/>
              </a:rPr>
              <a:t>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C1103-98B2-5DB9-6843-6F01883A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4" y="1499612"/>
            <a:ext cx="4678277" cy="46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BA2-7BAF-B3D8-580A-2878E380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6ECF-7D39-212D-B668-E64C4756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179" y="2015649"/>
            <a:ext cx="10317389" cy="2633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Protect Ohio’s Voluntary K-12 Social and Emotional Learning Standards. </a:t>
            </a:r>
            <a:r>
              <a:rPr lang="en-US" sz="2400" dirty="0"/>
              <a:t>These standards were a response to programming already happening in Ohio schools and were developed over a 10-month period in a transparent stakeholder process to help each district consider their own local implementation, based on community needs and values. Nearly 90% of Ohio parents agree it is important that Ohio’s voluntary state standards for social-emotional learning be available as a resource to school districts.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7E300-7977-DA71-5E17-F38A360F8FD7}"/>
              </a:ext>
            </a:extLst>
          </p:cNvPr>
          <p:cNvSpPr txBox="1"/>
          <p:nvPr/>
        </p:nvSpPr>
        <p:spPr>
          <a:xfrm>
            <a:off x="797742" y="1945791"/>
            <a:ext cx="742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Montserrat" panose="00000500000000000000" pitchFamily="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105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16138-027A-760C-F537-997701DC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>
                <a:latin typeface="+mj-lt"/>
              </a:rPr>
              <a:t>So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what do Ohio parents &amp; caregivers </a:t>
            </a:r>
            <a:br>
              <a:rPr lang="en-US" sz="4500" kern="1200" dirty="0">
                <a:latin typeface="+mj-lt"/>
                <a:ea typeface="+mj-ea"/>
                <a:cs typeface="+mj-cs"/>
              </a:rPr>
            </a:br>
            <a:r>
              <a:rPr lang="en-US" sz="4500" kern="1200" dirty="0">
                <a:latin typeface="+mj-lt"/>
                <a:ea typeface="+mj-ea"/>
                <a:cs typeface="+mj-cs"/>
              </a:rPr>
              <a:t>truly want for their children’s education?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7230-D0C8-BB76-411F-55946963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find out, a statewide survey was conducted.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7701-3EB3-B2B8-B5C9-36F4883B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8" y="1690688"/>
            <a:ext cx="759501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77BE42"/>
                </a:solidFill>
                <a:latin typeface="Montserrat" panose="00000500000000000000" pitchFamily="2" charset="0"/>
              </a:rPr>
              <a:t>PROJECT PURPOSE: </a:t>
            </a:r>
            <a:endParaRPr lang="en-US" sz="1800" b="0" i="0" u="none" strike="noStrike" baseline="0" dirty="0">
              <a:solidFill>
                <a:srgbClr val="77BE42"/>
              </a:solidFill>
              <a:latin typeface="Montserrat" panose="00000500000000000000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To examine parents’ attitudes towards Ohio’s Whole Child Framework. </a:t>
            </a:r>
          </a:p>
          <a:p>
            <a:pPr marL="0" indent="0">
              <a:buNone/>
            </a:pPr>
            <a:endParaRPr lang="en-US" sz="1800" b="1" i="0" u="none" strike="noStrike" baseline="0" dirty="0">
              <a:solidFill>
                <a:srgbClr val="77BE42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77BE42"/>
                </a:solidFill>
                <a:latin typeface="Montserrat" panose="00000500000000000000" pitchFamily="2" charset="0"/>
              </a:rPr>
              <a:t>SURVEY DESIGN: </a:t>
            </a:r>
            <a:endParaRPr lang="en-US" sz="1800" b="0" i="0" u="none" strike="noStrike" baseline="0" dirty="0">
              <a:solidFill>
                <a:srgbClr val="77BE42"/>
              </a:solidFill>
              <a:latin typeface="Montserrat" panose="00000500000000000000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CDF-Ohio staff worked with BW CRI researchers to design a survey instrument that accurately gauges the opinions of Ohio parents on SEL and other issues related to whole child approaches and supports. </a:t>
            </a:r>
          </a:p>
          <a:p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The survey consisted of </a:t>
            </a:r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71 questions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, including </a:t>
            </a:r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3 optional open-ended questions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, that fell into </a:t>
            </a:r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 unique categories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, including school nutrition, mental health, life skills, trust in teachers, and SEL, among others. </a:t>
            </a:r>
          </a:p>
          <a:p>
            <a:pPr marL="0" indent="0">
              <a:buNone/>
            </a:pPr>
            <a:endParaRPr lang="en-US" sz="1800" b="1" i="0" u="none" strike="noStrike" baseline="0" dirty="0">
              <a:solidFill>
                <a:srgbClr val="77BE42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77BE42"/>
                </a:solidFill>
                <a:latin typeface="Montserrat" panose="00000500000000000000" pitchFamily="2" charset="0"/>
              </a:rPr>
              <a:t>DATA COLLECTION: </a:t>
            </a:r>
            <a:endParaRPr lang="en-US" sz="1800" b="0" i="0" u="none" strike="noStrike" baseline="0" dirty="0">
              <a:solidFill>
                <a:srgbClr val="77BE42"/>
              </a:solidFill>
              <a:latin typeface="Montserrat" panose="00000500000000000000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BW CRI partnered with SurveyUSA to interview </a:t>
            </a:r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1,370 Ohio parents of K-12 students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 from May 9-28, 2022. 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6A6CF5-38B9-7B29-32F2-B59837D8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57" y="1273128"/>
            <a:ext cx="4311743" cy="43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67805215-8CB4-D418-844D-910CE0A4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409" y="1401770"/>
            <a:ext cx="6957434" cy="4054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E8104-A2BB-C024-4D93-74A38F45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First-of-its-kind Survey of Ohio Parents of </a:t>
            </a:r>
            <a:br>
              <a:rPr lang="en-US" dirty="0"/>
            </a:br>
            <a:r>
              <a:rPr lang="en-US" dirty="0"/>
              <a:t>School-Age Children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B5A1D8B-7CE1-C299-1C89-7E8D2A41B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25"/>
          <a:stretch/>
        </p:blipFill>
        <p:spPr>
          <a:xfrm>
            <a:off x="-433719" y="2195411"/>
            <a:ext cx="6779633" cy="30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8F7A0CF-89AE-0B28-35C2-239723B2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344"/>
            <a:ext cx="12003932" cy="4767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E8104-A2BB-C024-4D93-74A38F45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First-of-its-kind Survey of Ohio Parents of </a:t>
            </a:r>
            <a:br>
              <a:rPr lang="en-US" dirty="0"/>
            </a:br>
            <a:r>
              <a:rPr lang="en-US" dirty="0"/>
              <a:t>School-Age Children</a:t>
            </a:r>
          </a:p>
        </p:txBody>
      </p:sp>
    </p:spTree>
    <p:extLst>
      <p:ext uri="{BB962C8B-B14F-4D97-AF65-F5344CB8AC3E}">
        <p14:creationId xmlns:p14="http://schemas.microsoft.com/office/powerpoint/2010/main" val="345478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16138-027A-760C-F537-997701DC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>
                <a:latin typeface="+mj-lt"/>
              </a:rPr>
              <a:t>Key Observations from First-of-its-kind Survey of Ohio Parents of </a:t>
            </a:r>
            <a:br>
              <a:rPr lang="en-US" sz="4500" dirty="0">
                <a:latin typeface="+mj-lt"/>
              </a:rPr>
            </a:br>
            <a:r>
              <a:rPr lang="en-US" sz="4500" dirty="0">
                <a:latin typeface="+mj-lt"/>
              </a:rPr>
              <a:t>School-Age Children</a:t>
            </a:r>
            <a:endParaRPr lang="en-US" sz="45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8D49C-C93A-339B-CE93-2CAC48FF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93" y="2866386"/>
            <a:ext cx="6586489" cy="238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Ohio </a:t>
            </a:r>
            <a:r>
              <a:rPr lang="en-US" sz="2400" b="1" dirty="0"/>
              <a:t>parents support free school meals for all students </a:t>
            </a:r>
            <a:r>
              <a:rPr lang="en-US" sz="2400" dirty="0"/>
              <a:t>– making sure that all children have the nutrition they need to be healthy and learn.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FB0FC-1A94-F7CC-5DA2-E5F4D427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7" r="16190"/>
          <a:stretch/>
        </p:blipFill>
        <p:spPr>
          <a:xfrm>
            <a:off x="0" y="-321745"/>
            <a:ext cx="4786009" cy="7080552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E4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D0EF2C-973A-6061-66BF-3572DFB9909A}"/>
              </a:ext>
            </a:extLst>
          </p:cNvPr>
          <p:cNvSpPr txBox="1"/>
          <p:nvPr/>
        </p:nvSpPr>
        <p:spPr>
          <a:xfrm>
            <a:off x="4786009" y="1930451"/>
            <a:ext cx="6808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BE77-BE40-BA4D-BE21-3AD16EB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28" y="1751213"/>
            <a:ext cx="6586491" cy="727807"/>
          </a:xfrm>
        </p:spPr>
        <p:txBody>
          <a:bodyPr anchor="b">
            <a:normAutofit/>
          </a:bodyPr>
          <a:lstStyle/>
          <a:p>
            <a:r>
              <a:rPr lang="en-US" sz="3200" dirty="0"/>
              <a:t>School Nutrition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0EE67E-53CE-8626-A2FE-4E94790CEA22}"/>
              </a:ext>
            </a:extLst>
          </p:cNvPr>
          <p:cNvCxnSpPr/>
          <p:nvPr/>
        </p:nvCxnSpPr>
        <p:spPr>
          <a:xfrm>
            <a:off x="4635571" y="2636196"/>
            <a:ext cx="617185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8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3664-A4CF-2760-E147-0B96EFE8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3FC0-795D-9E84-4D78-432F556A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Montserrat" panose="00000500000000000000" pitchFamily="2" charset="0"/>
              </a:rPr>
              <a:t>School Nutrition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221E1F"/>
              </a:solidFill>
              <a:latin typeface="Montserrat" panose="00000500000000000000" pitchFamily="2" charset="0"/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64%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of Ohio parents said their child ate a lunch their school provided at no cost at least once in the past week, with a near majority (46%) reporting their child ate a school-provided lunch all five days.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87%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should provide school meals at no cost to all students, regardless of the student’s ability to pay.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93%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schools should offer a variety of breakfast and lunch menu options that address a student’s dietary needs (e.g., dietary restrictions, medical, or cultural accommodations). 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82% agreed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Montserrat" panose="00000500000000000000" pitchFamily="2" charset="0"/>
              </a:rPr>
              <a:t>that school meals are helpful to their families.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0A97CFCCD4447BB073DA28A667923" ma:contentTypeVersion="14" ma:contentTypeDescription="Create a new document." ma:contentTypeScope="" ma:versionID="07e901de75d8fcfe1129030012c91360">
  <xsd:schema xmlns:xsd="http://www.w3.org/2001/XMLSchema" xmlns:xs="http://www.w3.org/2001/XMLSchema" xmlns:p="http://schemas.microsoft.com/office/2006/metadata/properties" xmlns:ns3="efc8ece2-deba-463c-87b1-4848bc9677cd" xmlns:ns4="26787644-5b82-46f9-8ebf-91e04c79e064" targetNamespace="http://schemas.microsoft.com/office/2006/metadata/properties" ma:root="true" ma:fieldsID="49f5b883c57361fe288eaca497afa027" ns3:_="" ns4:_="">
    <xsd:import namespace="efc8ece2-deba-463c-87b1-4848bc9677cd"/>
    <xsd:import namespace="26787644-5b82-46f9-8ebf-91e04c79e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8ece2-deba-463c-87b1-4848bc967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87644-5b82-46f9-8ebf-91e04c79e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CA81AD-71FB-4CE2-A3B0-8CCF1B52F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AD92F-A5E5-431B-9822-71BABCC1A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8ece2-deba-463c-87b1-4848bc9677cd"/>
    <ds:schemaRef ds:uri="26787644-5b82-46f9-8ebf-91e04c79e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7CA918-E722-488B-BC95-3CEACB50C500}">
  <ds:schemaRefs>
    <ds:schemaRef ds:uri="http://purl.org/dc/dcmitype/"/>
    <ds:schemaRef ds:uri="http://schemas.microsoft.com/office/infopath/2007/PartnerControls"/>
    <ds:schemaRef ds:uri="http://www.w3.org/XML/1998/namespace"/>
    <ds:schemaRef ds:uri="26787644-5b82-46f9-8ebf-91e04c79e06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efc8ece2-deba-463c-87b1-4848bc9677c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1208</Words>
  <Application>Microsoft Office PowerPoint</Application>
  <PresentationFormat>Widescreen</PresentationFormat>
  <Paragraphs>88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Light</vt:lpstr>
      <vt:lpstr>Office Theme</vt:lpstr>
      <vt:lpstr>Custom Design</vt:lpstr>
      <vt:lpstr>Finding Unity &amp; Common Ground: What Ohio  Parents Want for their Children’s Education  A report from Children’s Defense Fund-Ohio based on a statewide survey conducted by  Baldwin Wallace University Community Research Institute (BW CRI) in May 2022 </vt:lpstr>
      <vt:lpstr>Why Whole Child? Why Ask Parents?</vt:lpstr>
      <vt:lpstr>So what do Ohio parents &amp; caregivers  truly want for their children’s education?</vt:lpstr>
      <vt:lpstr>To find out, a statewide survey was conducted.</vt:lpstr>
      <vt:lpstr>First-of-its-kind Survey of Ohio Parents of  School-Age Children</vt:lpstr>
      <vt:lpstr>First-of-its-kind Survey of Ohio Parents of  School-Age Children</vt:lpstr>
      <vt:lpstr>Key Observations from First-of-its-kind Survey of Ohio Parents of  School-Age Children</vt:lpstr>
      <vt:lpstr>School Nutrition </vt:lpstr>
      <vt:lpstr>Key Results</vt:lpstr>
      <vt:lpstr>Mental Health</vt:lpstr>
      <vt:lpstr>Key Results</vt:lpstr>
      <vt:lpstr>Whole Child Framework</vt:lpstr>
      <vt:lpstr>Key Results</vt:lpstr>
      <vt:lpstr>Key Results</vt:lpstr>
      <vt:lpstr>Parents as Partners</vt:lpstr>
      <vt:lpstr>Key Results</vt:lpstr>
      <vt:lpstr>Social Emotional Learning (SEL)</vt:lpstr>
      <vt:lpstr>Key Results</vt:lpstr>
      <vt:lpstr>Key Results</vt:lpstr>
      <vt:lpstr>PowerPoint Presentation</vt:lpstr>
      <vt:lpstr>PowerPoint Presentation</vt:lpstr>
      <vt:lpstr>Recommendations</vt:lpstr>
      <vt:lpstr>Recommendations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Parents’ Attitudes Towards the  Whole Child Framework in Ohio EXECUTIVE SUMMARY A report prepared for the Children’s Defense Fund of Ohio by the Community Research Institute</dc:title>
  <dc:creator>Microsoft Office User</dc:creator>
  <cp:lastModifiedBy>Jill Buterbaugh</cp:lastModifiedBy>
  <cp:revision>14</cp:revision>
  <dcterms:created xsi:type="dcterms:W3CDTF">2022-08-08T23:38:14Z</dcterms:created>
  <dcterms:modified xsi:type="dcterms:W3CDTF">2022-08-22T15:27:41Z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0x0101004FC0A97CFCCD4447BB073DA28A667923</vt:lpwstr>
  </property>
</Properties>
</file>